
<file path=[Content_Types].xml><?xml version="1.0" encoding="utf-8"?>
<Types xmlns="http://schemas.openxmlformats.org/package/2006/content-types">
  <Default Extension="xml" ContentType="application/xml"/>
  <Default Extension="png" ContentType="image/png"/>
  <Default Extension="wmv" ContentType="video/unknown"/>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87" r:id="rId2"/>
    <p:sldId id="256" r:id="rId3"/>
    <p:sldId id="266" r:id="rId4"/>
    <p:sldId id="278" r:id="rId5"/>
    <p:sldId id="267" r:id="rId6"/>
    <p:sldId id="282" r:id="rId7"/>
    <p:sldId id="281" r:id="rId8"/>
    <p:sldId id="285" r:id="rId9"/>
    <p:sldId id="286" r:id="rId10"/>
    <p:sldId id="265" r:id="rId11"/>
    <p:sldId id="268" r:id="rId12"/>
    <p:sldId id="276" r:id="rId13"/>
    <p:sldId id="277" r:id="rId14"/>
    <p:sldId id="269" r:id="rId15"/>
    <p:sldId id="283" r:id="rId16"/>
    <p:sldId id="261" r:id="rId17"/>
    <p:sldId id="262" r:id="rId18"/>
    <p:sldId id="275" r:id="rId19"/>
    <p:sldId id="284" r:id="rId20"/>
    <p:sldId id="280"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6" d="100"/>
          <a:sy n="56" d="100"/>
        </p:scale>
        <p:origin x="-96" y="-7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629268884742"/>
          <c:y val="0.123302105292437"/>
          <c:w val="0.897020276728415"/>
          <c:h val="0.685466377440344"/>
        </c:manualLayout>
      </c:layout>
      <c:lineChart>
        <c:grouping val="standard"/>
        <c:varyColors val="0"/>
        <c:ser>
          <c:idx val="0"/>
          <c:order val="0"/>
          <c:tx>
            <c:strRef>
              <c:f>Sheet1!$A$2</c:f>
              <c:strCache>
                <c:ptCount val="1"/>
                <c:pt idx="0">
                  <c:v>CA</c:v>
                </c:pt>
              </c:strCache>
            </c:strRef>
          </c:tx>
          <c:spPr>
            <a:ln w="23377">
              <a:pattFill prst="pct75">
                <a:fgClr>
                  <a:srgbClr val="FF0000"/>
                </a:fgClr>
                <a:bgClr>
                  <a:srgbClr val="FFFFFF"/>
                </a:bgClr>
              </a:pattFill>
              <a:prstDash val="solid"/>
            </a:ln>
          </c:spPr>
          <c:marker>
            <c:symbol val="square"/>
            <c:size val="5"/>
            <c:spPr>
              <a:solidFill>
                <a:srgbClr val="FF0000"/>
              </a:solidFill>
              <a:ln>
                <a:solidFill>
                  <a:srgbClr val="FF0000"/>
                </a:solidFill>
                <a:prstDash val="solid"/>
              </a:ln>
            </c:spPr>
          </c:marker>
          <c:dLbls>
            <c:dLbl>
              <c:idx val="0"/>
              <c:layout>
                <c:manualLayout>
                  <c:x val="-0.0192193118201265"/>
                  <c:y val="0.042314809599017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017720404169132"/>
                  <c:y val="0.0469869782785878"/>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0.0171229120203905"/>
                  <c:y val="0.0439133368689949"/>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0.0160634472714032"/>
                  <c:y val="0.0450546745878574"/>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0.01977868554003"/>
                  <c:y val="0.0406113344208336"/>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0.02217570888899"/>
                  <c:y val="0.035026422797958"/>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0.0199019161622138"/>
                  <c:y val="0.0455487945832855"/>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0179636793955669"/>
                  <c:y val="0.0495718756435071"/>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0.0160253288425652"/>
                  <c:y val="0.045927448505988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0.0201226616904101"/>
                  <c:y val="0.0343030068160043"/>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0.0201440535251012"/>
                  <c:y val="0.0326530574083757"/>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0.0187861271676301"/>
                  <c:y val="0.0504638159947625"/>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0.0187861271676301"/>
                  <c:y val="0.0504638159947625"/>
                </c:manualLayout>
              </c:layout>
              <c:showLegendKey val="0"/>
              <c:showVal val="1"/>
              <c:showCatName val="0"/>
              <c:showSerName val="0"/>
              <c:showPercent val="0"/>
              <c:showBubbleSize val="0"/>
              <c:extLst>
                <c:ext xmlns:c15="http://schemas.microsoft.com/office/drawing/2012/chart" uri="{CE6537A1-D6FC-4f65-9D91-7224C49458BB}"/>
              </c:extLst>
            </c:dLbl>
            <c:spPr>
              <a:noFill/>
              <a:ln w="23377">
                <a:noFill/>
              </a:ln>
            </c:spPr>
            <c:txPr>
              <a:bodyPr/>
              <a:lstStyle/>
              <a:p>
                <a:pPr>
                  <a:defRPr sz="1000" b="1" i="0" u="none" strike="noStrike" baseline="0">
                    <a:solidFill>
                      <a:srgbClr val="FF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01-02</c:v>
                </c:pt>
                <c:pt idx="1">
                  <c:v>02-03</c:v>
                </c:pt>
                <c:pt idx="2">
                  <c:v>03-04</c:v>
                </c:pt>
                <c:pt idx="3">
                  <c:v>04-05</c:v>
                </c:pt>
                <c:pt idx="4">
                  <c:v>05-06</c:v>
                </c:pt>
                <c:pt idx="5">
                  <c:v>06-07</c:v>
                </c:pt>
                <c:pt idx="6">
                  <c:v>07-08</c:v>
                </c:pt>
                <c:pt idx="7">
                  <c:v>08-09</c:v>
                </c:pt>
                <c:pt idx="8">
                  <c:v>09-10</c:v>
                </c:pt>
                <c:pt idx="9">
                  <c:v>10-11</c:v>
                </c:pt>
                <c:pt idx="10">
                  <c:v>11-12</c:v>
                </c:pt>
                <c:pt idx="11">
                  <c:v>12-13</c:v>
                </c:pt>
                <c:pt idx="12">
                  <c:v>13-14</c:v>
                </c:pt>
                <c:pt idx="13">
                  <c:v>14-15</c:v>
                </c:pt>
              </c:strCache>
            </c:strRef>
          </c:cat>
          <c:val>
            <c:numRef>
              <c:f>Sheet1!$B$2:$O$2</c:f>
              <c:numCache>
                <c:formatCode>General</c:formatCode>
                <c:ptCount val="14"/>
                <c:pt idx="0">
                  <c:v>1.2</c:v>
                </c:pt>
                <c:pt idx="1">
                  <c:v>1.1</c:v>
                </c:pt>
                <c:pt idx="2">
                  <c:v>1.2</c:v>
                </c:pt>
                <c:pt idx="3">
                  <c:v>1.2</c:v>
                </c:pt>
                <c:pt idx="4">
                  <c:v>1.3</c:v>
                </c:pt>
                <c:pt idx="5">
                  <c:v>1.4</c:v>
                </c:pt>
                <c:pt idx="6">
                  <c:v>1.6</c:v>
                </c:pt>
                <c:pt idx="7">
                  <c:v>1.9</c:v>
                </c:pt>
                <c:pt idx="8" formatCode="0.0">
                  <c:v>2.0</c:v>
                </c:pt>
                <c:pt idx="9">
                  <c:v>2.3</c:v>
                </c:pt>
                <c:pt idx="10">
                  <c:v>2.4</c:v>
                </c:pt>
                <c:pt idx="11">
                  <c:v>2.8</c:v>
                </c:pt>
                <c:pt idx="12">
                  <c:v>3.2</c:v>
                </c:pt>
                <c:pt idx="13">
                  <c:v>2.5</c:v>
                </c:pt>
              </c:numCache>
            </c:numRef>
          </c:val>
          <c:smooth val="0"/>
        </c:ser>
        <c:ser>
          <c:idx val="1"/>
          <c:order val="1"/>
          <c:tx>
            <c:strRef>
              <c:f>Sheet1!$A$3</c:f>
              <c:strCache>
                <c:ptCount val="1"/>
                <c:pt idx="0">
                  <c:v>SD</c:v>
                </c:pt>
              </c:strCache>
            </c:strRef>
          </c:tx>
          <c:spPr>
            <a:ln w="23377">
              <a:pattFill prst="pct75">
                <a:fgClr>
                  <a:srgbClr val="333333"/>
                </a:fgClr>
                <a:bgClr>
                  <a:srgbClr val="FFFFFF"/>
                </a:bgClr>
              </a:pattFill>
              <a:prstDash val="solid"/>
            </a:ln>
          </c:spPr>
          <c:marker>
            <c:symbol val="triangle"/>
            <c:size val="3"/>
            <c:spPr>
              <a:solidFill>
                <a:srgbClr val="333333"/>
              </a:solidFill>
              <a:ln>
                <a:solidFill>
                  <a:srgbClr val="333333"/>
                </a:solidFill>
                <a:prstDash val="solid"/>
              </a:ln>
            </c:spPr>
          </c:marker>
          <c:dLbls>
            <c:dLbl>
              <c:idx val="0"/>
              <c:layout>
                <c:manualLayout>
                  <c:x val="-0.00868684278960571"/>
                  <c:y val="-0.0408704583996844"/>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0148528046498392"/>
                  <c:y val="-0.05241043741787"/>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0.0176892447756979"/>
                  <c:y val="-0.0552738551632388"/>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0.0205255728956428"/>
                  <c:y val="-0.0473780505905739"/>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0.011153243967863"/>
                  <c:y val="-0.0488530276391308"/>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0.0162093279146673"/>
                  <c:y val="-0.045295617860392"/>
                </c:manualLayout>
              </c:layout>
              <c:numFmt formatCode="0.0" sourceLinked="0"/>
              <c:spPr>
                <a:noFill/>
                <a:ln w="23377">
                  <a:noFill/>
                </a:ln>
              </c:spPr>
              <c:txPr>
                <a:bodyPr/>
                <a:lstStyle/>
                <a:p>
                  <a:pPr>
                    <a:defRPr sz="1000" b="1" i="0" u="none" strike="noStrike" baseline="0">
                      <a:solidFill>
                        <a:srgbClr val="333333"/>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0.0245950456017596"/>
                  <c:y val="-0.0483323366242857"/>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0207722182470414"/>
                  <c:y val="-0.0483323366242857"/>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0.0158394009729795"/>
                  <c:y val="-0.0411307524000269"/>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0.0209019836247356"/>
                  <c:y val="-0.0496094328814295"/>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0.0203137143828245"/>
                  <c:y val="-0.0451238607366969"/>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0.0346820809248555"/>
                  <c:y val="-0.0474953562303646"/>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0.041907514450867"/>
                  <c:y val="-0.0178107585863867"/>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0.00867052023121387"/>
                  <c:y val="-0.0445268964659668"/>
                </c:manualLayout>
              </c:layout>
              <c:showLegendKey val="0"/>
              <c:showVal val="1"/>
              <c:showCatName val="0"/>
              <c:showSerName val="0"/>
              <c:showPercent val="0"/>
              <c:showBubbleSize val="0"/>
              <c:extLst>
                <c:ext xmlns:c15="http://schemas.microsoft.com/office/drawing/2012/chart" uri="{CE6537A1-D6FC-4f65-9D91-7224C49458BB}"/>
              </c:extLst>
            </c:dLbl>
            <c:spPr>
              <a:noFill/>
              <a:ln w="23377">
                <a:noFill/>
              </a:ln>
            </c:spPr>
            <c:txPr>
              <a:bodyPr/>
              <a:lstStyle/>
              <a:p>
                <a:pPr>
                  <a:defRPr sz="1000" b="1" i="0" u="none" strike="noStrike" baseline="0">
                    <a:solidFill>
                      <a:srgbClr val="333333"/>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01-02</c:v>
                </c:pt>
                <c:pt idx="1">
                  <c:v>02-03</c:v>
                </c:pt>
                <c:pt idx="2">
                  <c:v>03-04</c:v>
                </c:pt>
                <c:pt idx="3">
                  <c:v>04-05</c:v>
                </c:pt>
                <c:pt idx="4">
                  <c:v>05-06</c:v>
                </c:pt>
                <c:pt idx="5">
                  <c:v>06-07</c:v>
                </c:pt>
                <c:pt idx="6">
                  <c:v>07-08</c:v>
                </c:pt>
                <c:pt idx="7">
                  <c:v>08-09</c:v>
                </c:pt>
                <c:pt idx="8">
                  <c:v>09-10</c:v>
                </c:pt>
                <c:pt idx="9">
                  <c:v>10-11</c:v>
                </c:pt>
                <c:pt idx="10">
                  <c:v>11-12</c:v>
                </c:pt>
                <c:pt idx="11">
                  <c:v>12-13</c:v>
                </c:pt>
                <c:pt idx="12">
                  <c:v>13-14</c:v>
                </c:pt>
                <c:pt idx="13">
                  <c:v>14-15</c:v>
                </c:pt>
              </c:strCache>
            </c:strRef>
          </c:cat>
          <c:val>
            <c:numRef>
              <c:f>Sheet1!$B$3:$O$3</c:f>
              <c:numCache>
                <c:formatCode>General</c:formatCode>
                <c:ptCount val="14"/>
                <c:pt idx="0">
                  <c:v>1.7</c:v>
                </c:pt>
                <c:pt idx="1">
                  <c:v>1.6</c:v>
                </c:pt>
                <c:pt idx="2">
                  <c:v>1.5</c:v>
                </c:pt>
                <c:pt idx="3">
                  <c:v>1.7</c:v>
                </c:pt>
                <c:pt idx="4">
                  <c:v>1.8</c:v>
                </c:pt>
                <c:pt idx="5">
                  <c:v>2.0</c:v>
                </c:pt>
                <c:pt idx="6">
                  <c:v>2.5</c:v>
                </c:pt>
                <c:pt idx="7">
                  <c:v>2.5</c:v>
                </c:pt>
                <c:pt idx="8">
                  <c:v>2.6</c:v>
                </c:pt>
                <c:pt idx="9">
                  <c:v>3.1</c:v>
                </c:pt>
                <c:pt idx="10">
                  <c:v>3.3</c:v>
                </c:pt>
                <c:pt idx="11">
                  <c:v>3.9</c:v>
                </c:pt>
                <c:pt idx="12">
                  <c:v>4.5</c:v>
                </c:pt>
                <c:pt idx="13">
                  <c:v>3.5</c:v>
                </c:pt>
              </c:numCache>
            </c:numRef>
          </c:val>
          <c:smooth val="0"/>
        </c:ser>
        <c:dLbls>
          <c:showLegendKey val="0"/>
          <c:showVal val="1"/>
          <c:showCatName val="0"/>
          <c:showSerName val="0"/>
          <c:showPercent val="0"/>
          <c:showBubbleSize val="0"/>
        </c:dLbls>
        <c:marker val="1"/>
        <c:smooth val="0"/>
        <c:axId val="-2091258232"/>
        <c:axId val="-2095700504"/>
      </c:lineChart>
      <c:catAx>
        <c:axId val="-2091258232"/>
        <c:scaling>
          <c:orientation val="minMax"/>
        </c:scaling>
        <c:delete val="0"/>
        <c:axPos val="b"/>
        <c:title>
          <c:tx>
            <c:rich>
              <a:bodyPr/>
              <a:lstStyle/>
              <a:p>
                <a:pPr>
                  <a:defRPr sz="1743" b="1" i="0" u="none" strike="noStrike" baseline="0">
                    <a:solidFill>
                      <a:srgbClr val="000000"/>
                    </a:solidFill>
                    <a:latin typeface="Arial"/>
                    <a:ea typeface="Arial"/>
                    <a:cs typeface="Arial"/>
                  </a:defRPr>
                </a:pPr>
                <a:r>
                  <a:rPr lang="en-US" dirty="0" smtClean="0"/>
                  <a:t>School Year</a:t>
                </a:r>
                <a:endParaRPr lang="en-US" dirty="0"/>
              </a:p>
            </c:rich>
          </c:tx>
          <c:layout>
            <c:manualLayout>
              <c:xMode val="edge"/>
              <c:yMode val="edge"/>
              <c:x val="0.407310773292067"/>
              <c:y val="0.878525016753099"/>
            </c:manualLayout>
          </c:layout>
          <c:overlay val="0"/>
          <c:spPr>
            <a:noFill/>
            <a:ln w="23377">
              <a:noFill/>
            </a:ln>
          </c:spPr>
        </c:title>
        <c:numFmt formatCode="@" sourceLinked="0"/>
        <c:majorTickMark val="out"/>
        <c:minorTickMark val="none"/>
        <c:tickLblPos val="nextTo"/>
        <c:spPr>
          <a:ln w="2922">
            <a:solidFill>
              <a:schemeClr val="tx1"/>
            </a:solidFill>
            <a:prstDash val="solid"/>
          </a:ln>
        </c:spPr>
        <c:txPr>
          <a:bodyPr rot="0" vert="horz"/>
          <a:lstStyle/>
          <a:p>
            <a:pPr>
              <a:defRPr sz="1197" b="1" i="0" u="none" strike="noStrike" baseline="0">
                <a:solidFill>
                  <a:schemeClr val="tx1"/>
                </a:solidFill>
                <a:latin typeface="Arial"/>
                <a:ea typeface="Arial"/>
                <a:cs typeface="Arial"/>
              </a:defRPr>
            </a:pPr>
            <a:endParaRPr lang="en-US"/>
          </a:p>
        </c:txPr>
        <c:crossAx val="-2095700504"/>
        <c:crosses val="autoZero"/>
        <c:auto val="1"/>
        <c:lblAlgn val="ctr"/>
        <c:lblOffset val="100"/>
        <c:tickLblSkip val="1"/>
        <c:tickMarkSkip val="1"/>
        <c:noMultiLvlLbl val="0"/>
      </c:catAx>
      <c:valAx>
        <c:axId val="-2095700504"/>
        <c:scaling>
          <c:orientation val="minMax"/>
          <c:max val="5.0"/>
          <c:min val="0.0"/>
        </c:scaling>
        <c:delete val="0"/>
        <c:axPos val="l"/>
        <c:majorGridlines>
          <c:spPr>
            <a:ln w="2922">
              <a:solidFill>
                <a:schemeClr val="tx1"/>
              </a:solidFill>
              <a:prstDash val="solid"/>
            </a:ln>
          </c:spPr>
        </c:majorGridlines>
        <c:title>
          <c:tx>
            <c:rich>
              <a:bodyPr/>
              <a:lstStyle/>
              <a:p>
                <a:pPr>
                  <a:defRPr sz="890" b="1" i="0" u="none" strike="noStrike" baseline="0">
                    <a:solidFill>
                      <a:srgbClr val="000000"/>
                    </a:solidFill>
                    <a:latin typeface="Arial"/>
                    <a:ea typeface="Arial"/>
                    <a:cs typeface="Arial"/>
                  </a:defRPr>
                </a:pPr>
                <a:r>
                  <a:rPr lang="en-US"/>
                  <a:t>Percentage of Children with PBE</a:t>
                </a:r>
              </a:p>
            </c:rich>
          </c:tx>
          <c:layout>
            <c:manualLayout>
              <c:xMode val="edge"/>
              <c:yMode val="edge"/>
              <c:x val="0.0033295676228174"/>
              <c:y val="0.212581393992419"/>
            </c:manualLayout>
          </c:layout>
          <c:overlay val="0"/>
          <c:spPr>
            <a:noFill/>
            <a:ln w="23377">
              <a:noFill/>
            </a:ln>
          </c:spPr>
        </c:title>
        <c:numFmt formatCode="General" sourceLinked="1"/>
        <c:majorTickMark val="out"/>
        <c:minorTickMark val="none"/>
        <c:tickLblPos val="nextTo"/>
        <c:spPr>
          <a:ln w="2922">
            <a:solidFill>
              <a:schemeClr val="tx1"/>
            </a:solidFill>
            <a:prstDash val="solid"/>
          </a:ln>
        </c:spPr>
        <c:txPr>
          <a:bodyPr rot="0" vert="horz"/>
          <a:lstStyle/>
          <a:p>
            <a:pPr>
              <a:defRPr sz="1035" b="1" i="0" u="none" strike="noStrike" baseline="0">
                <a:solidFill>
                  <a:schemeClr val="tx1"/>
                </a:solidFill>
                <a:latin typeface="Arial"/>
                <a:ea typeface="Arial"/>
                <a:cs typeface="Arial"/>
              </a:defRPr>
            </a:pPr>
            <a:endParaRPr lang="en-US"/>
          </a:p>
        </c:txPr>
        <c:crossAx val="-2091258232"/>
        <c:crosses val="autoZero"/>
        <c:crossBetween val="between"/>
        <c:majorUnit val="1.0"/>
      </c:valAx>
      <c:spPr>
        <a:noFill/>
        <a:ln w="35065">
          <a:solidFill>
            <a:schemeClr val="tx1"/>
          </a:solidFill>
          <a:prstDash val="solid"/>
        </a:ln>
      </c:spPr>
    </c:plotArea>
    <c:legend>
      <c:legendPos val="r"/>
      <c:layout>
        <c:manualLayout>
          <c:xMode val="edge"/>
          <c:yMode val="edge"/>
          <c:x val="0.752981543853261"/>
          <c:y val="0.0108428251976889"/>
          <c:w val="0.182087410677712"/>
          <c:h val="0.0719255463543691"/>
        </c:manualLayout>
      </c:layout>
      <c:overlay val="0"/>
      <c:spPr>
        <a:noFill/>
        <a:ln w="2922">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40"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9011D-0749-4E99-AF69-A027D2708526}" type="doc">
      <dgm:prSet loTypeId="urn:microsoft.com/office/officeart/2005/8/layout/pyramid1" loCatId="pyramid" qsTypeId="urn:microsoft.com/office/officeart/2005/8/quickstyle/simple1" qsCatId="simple" csTypeId="urn:microsoft.com/office/officeart/2005/8/colors/accent1_2" csCatId="accent1" phldr="1"/>
      <dgm:spPr/>
    </dgm:pt>
    <dgm:pt modelId="{E06276FD-6160-4494-A8CF-C46A357C28E3}">
      <dgm:prSet phldrT="[Text]" custT="1"/>
      <dgm:spPr/>
      <dgm:t>
        <a:bodyPr/>
        <a:lstStyle/>
        <a:p>
          <a:r>
            <a:rPr lang="en-US" sz="2000" b="1" dirty="0" smtClean="0"/>
            <a:t>731,000</a:t>
          </a:r>
        </a:p>
        <a:p>
          <a:r>
            <a:rPr lang="en-US" sz="2000" b="1" dirty="0" smtClean="0"/>
            <a:t> Deaths</a:t>
          </a:r>
          <a:endParaRPr lang="en-US" sz="2000" b="1" dirty="0"/>
        </a:p>
      </dgm:t>
    </dgm:pt>
    <dgm:pt modelId="{BF390E81-6EB7-4EDC-BD87-9891BF0247D6}" type="parTrans" cxnId="{066DADC9-31F4-458E-849F-D20E1A1B9378}">
      <dgm:prSet/>
      <dgm:spPr/>
      <dgm:t>
        <a:bodyPr/>
        <a:lstStyle/>
        <a:p>
          <a:endParaRPr lang="en-US"/>
        </a:p>
      </dgm:t>
    </dgm:pt>
    <dgm:pt modelId="{7C9559B2-AA2B-4BEA-BC18-E713A0369DE3}" type="sibTrans" cxnId="{066DADC9-31F4-458E-849F-D20E1A1B9378}">
      <dgm:prSet/>
      <dgm:spPr/>
      <dgm:t>
        <a:bodyPr/>
        <a:lstStyle/>
        <a:p>
          <a:endParaRPr lang="en-US"/>
        </a:p>
      </dgm:t>
    </dgm:pt>
    <dgm:pt modelId="{19BA103E-956E-41F1-AC67-B8F87BC00293}">
      <dgm:prSet phldrT="[Text]"/>
      <dgm:spPr/>
      <dgm:t>
        <a:bodyPr/>
        <a:lstStyle/>
        <a:p>
          <a:r>
            <a:rPr lang="en-US" dirty="0" smtClean="0"/>
            <a:t>21,055,000 Hospitalizations</a:t>
          </a:r>
          <a:endParaRPr lang="en-US" dirty="0"/>
        </a:p>
      </dgm:t>
    </dgm:pt>
    <dgm:pt modelId="{AF1595FB-DE68-4141-8500-F9B8C94C6AD5}" type="parTrans" cxnId="{A9B4B06E-2043-4A54-BDC0-F38470BDECB7}">
      <dgm:prSet/>
      <dgm:spPr/>
      <dgm:t>
        <a:bodyPr/>
        <a:lstStyle/>
        <a:p>
          <a:endParaRPr lang="en-US"/>
        </a:p>
      </dgm:t>
    </dgm:pt>
    <dgm:pt modelId="{B862C236-93E3-46B5-A2AA-8B6ED270899E}" type="sibTrans" cxnId="{A9B4B06E-2043-4A54-BDC0-F38470BDECB7}">
      <dgm:prSet/>
      <dgm:spPr/>
      <dgm:t>
        <a:bodyPr/>
        <a:lstStyle/>
        <a:p>
          <a:endParaRPr lang="en-US"/>
        </a:p>
      </dgm:t>
    </dgm:pt>
    <dgm:pt modelId="{3F494715-0D14-4BF9-AA71-61385CE0CB66}">
      <dgm:prSet phldrT="[Text]"/>
      <dgm:spPr/>
      <dgm:t>
        <a:bodyPr/>
        <a:lstStyle/>
        <a:p>
          <a:r>
            <a:rPr lang="en-US" dirty="0" smtClean="0"/>
            <a:t>322,089,000 Illnesses</a:t>
          </a:r>
          <a:endParaRPr lang="en-US" dirty="0"/>
        </a:p>
      </dgm:t>
    </dgm:pt>
    <dgm:pt modelId="{97248DF8-63C1-4F5E-8B71-330E315BAEE3}" type="parTrans" cxnId="{A4D0EB39-AE74-4F85-ADF9-C9A8EEBC3FFB}">
      <dgm:prSet/>
      <dgm:spPr/>
      <dgm:t>
        <a:bodyPr/>
        <a:lstStyle/>
        <a:p>
          <a:endParaRPr lang="en-US"/>
        </a:p>
      </dgm:t>
    </dgm:pt>
    <dgm:pt modelId="{58CFDB37-0CCD-49D9-8211-ECFA935DBBD9}" type="sibTrans" cxnId="{A4D0EB39-AE74-4F85-ADF9-C9A8EEBC3FFB}">
      <dgm:prSet/>
      <dgm:spPr/>
      <dgm:t>
        <a:bodyPr/>
        <a:lstStyle/>
        <a:p>
          <a:endParaRPr lang="en-US"/>
        </a:p>
      </dgm:t>
    </dgm:pt>
    <dgm:pt modelId="{2EB6A0C3-220F-4FD1-8C17-A291C147FC71}" type="pres">
      <dgm:prSet presAssocID="{E519011D-0749-4E99-AF69-A027D2708526}" presName="Name0" presStyleCnt="0">
        <dgm:presLayoutVars>
          <dgm:dir/>
          <dgm:animLvl val="lvl"/>
          <dgm:resizeHandles val="exact"/>
        </dgm:presLayoutVars>
      </dgm:prSet>
      <dgm:spPr/>
    </dgm:pt>
    <dgm:pt modelId="{477ABE65-307F-4D4D-BE7F-0EA607247463}" type="pres">
      <dgm:prSet presAssocID="{E06276FD-6160-4494-A8CF-C46A357C28E3}" presName="Name8" presStyleCnt="0"/>
      <dgm:spPr/>
    </dgm:pt>
    <dgm:pt modelId="{6496CAD1-3F64-4E27-8132-0F934CB7732C}" type="pres">
      <dgm:prSet presAssocID="{E06276FD-6160-4494-A8CF-C46A357C28E3}" presName="level" presStyleLbl="node1" presStyleIdx="0" presStyleCnt="3" custScaleX="100147" custScaleY="100000" custLinFactNeighborX="-514" custLinFactNeighborY="1555">
        <dgm:presLayoutVars>
          <dgm:chMax val="1"/>
          <dgm:bulletEnabled val="1"/>
        </dgm:presLayoutVars>
      </dgm:prSet>
      <dgm:spPr/>
      <dgm:t>
        <a:bodyPr/>
        <a:lstStyle/>
        <a:p>
          <a:endParaRPr lang="en-US"/>
        </a:p>
      </dgm:t>
    </dgm:pt>
    <dgm:pt modelId="{190B9C43-112B-4318-AD69-CD07CCC732D8}" type="pres">
      <dgm:prSet presAssocID="{E06276FD-6160-4494-A8CF-C46A357C28E3}" presName="levelTx" presStyleLbl="revTx" presStyleIdx="0" presStyleCnt="0">
        <dgm:presLayoutVars>
          <dgm:chMax val="1"/>
          <dgm:bulletEnabled val="1"/>
        </dgm:presLayoutVars>
      </dgm:prSet>
      <dgm:spPr/>
      <dgm:t>
        <a:bodyPr/>
        <a:lstStyle/>
        <a:p>
          <a:endParaRPr lang="en-US"/>
        </a:p>
      </dgm:t>
    </dgm:pt>
    <dgm:pt modelId="{53EF4D62-1666-4B50-AC38-21FFD707ED71}" type="pres">
      <dgm:prSet presAssocID="{19BA103E-956E-41F1-AC67-B8F87BC00293}" presName="Name8" presStyleCnt="0"/>
      <dgm:spPr/>
    </dgm:pt>
    <dgm:pt modelId="{995FEA2D-E34A-489A-AAFE-2694F81C4F9A}" type="pres">
      <dgm:prSet presAssocID="{19BA103E-956E-41F1-AC67-B8F87BC00293}" presName="level" presStyleLbl="node1" presStyleIdx="1" presStyleCnt="3">
        <dgm:presLayoutVars>
          <dgm:chMax val="1"/>
          <dgm:bulletEnabled val="1"/>
        </dgm:presLayoutVars>
      </dgm:prSet>
      <dgm:spPr/>
      <dgm:t>
        <a:bodyPr/>
        <a:lstStyle/>
        <a:p>
          <a:endParaRPr lang="en-US"/>
        </a:p>
      </dgm:t>
    </dgm:pt>
    <dgm:pt modelId="{59CAE89B-38E3-4145-95F5-F4F8535943CF}" type="pres">
      <dgm:prSet presAssocID="{19BA103E-956E-41F1-AC67-B8F87BC00293}" presName="levelTx" presStyleLbl="revTx" presStyleIdx="0" presStyleCnt="0">
        <dgm:presLayoutVars>
          <dgm:chMax val="1"/>
          <dgm:bulletEnabled val="1"/>
        </dgm:presLayoutVars>
      </dgm:prSet>
      <dgm:spPr/>
      <dgm:t>
        <a:bodyPr/>
        <a:lstStyle/>
        <a:p>
          <a:endParaRPr lang="en-US"/>
        </a:p>
      </dgm:t>
    </dgm:pt>
    <dgm:pt modelId="{F5C6F2BB-D42B-44C9-8E54-76EEF6B3842F}" type="pres">
      <dgm:prSet presAssocID="{3F494715-0D14-4BF9-AA71-61385CE0CB66}" presName="Name8" presStyleCnt="0"/>
      <dgm:spPr/>
    </dgm:pt>
    <dgm:pt modelId="{D40DDB43-1A98-497B-ACFE-841175DEA8D6}" type="pres">
      <dgm:prSet presAssocID="{3F494715-0D14-4BF9-AA71-61385CE0CB66}" presName="level" presStyleLbl="node1" presStyleIdx="2" presStyleCnt="3" custLinFactNeighborX="-8665" custLinFactNeighborY="1066">
        <dgm:presLayoutVars>
          <dgm:chMax val="1"/>
          <dgm:bulletEnabled val="1"/>
        </dgm:presLayoutVars>
      </dgm:prSet>
      <dgm:spPr/>
      <dgm:t>
        <a:bodyPr/>
        <a:lstStyle/>
        <a:p>
          <a:endParaRPr lang="en-US"/>
        </a:p>
      </dgm:t>
    </dgm:pt>
    <dgm:pt modelId="{ED5D9D6E-DFDC-4A2A-A304-3C953C96A4D3}" type="pres">
      <dgm:prSet presAssocID="{3F494715-0D14-4BF9-AA71-61385CE0CB66}" presName="levelTx" presStyleLbl="revTx" presStyleIdx="0" presStyleCnt="0">
        <dgm:presLayoutVars>
          <dgm:chMax val="1"/>
          <dgm:bulletEnabled val="1"/>
        </dgm:presLayoutVars>
      </dgm:prSet>
      <dgm:spPr/>
      <dgm:t>
        <a:bodyPr/>
        <a:lstStyle/>
        <a:p>
          <a:endParaRPr lang="en-US"/>
        </a:p>
      </dgm:t>
    </dgm:pt>
  </dgm:ptLst>
  <dgm:cxnLst>
    <dgm:cxn modelId="{5B479DB3-2608-40C7-80C1-08EF7539ED30}" type="presOf" srcId="{19BA103E-956E-41F1-AC67-B8F87BC00293}" destId="{59CAE89B-38E3-4145-95F5-F4F8535943CF}" srcOrd="1" destOrd="0" presId="urn:microsoft.com/office/officeart/2005/8/layout/pyramid1"/>
    <dgm:cxn modelId="{90DA1379-298F-4401-B374-952557C6CD7B}" type="presOf" srcId="{3F494715-0D14-4BF9-AA71-61385CE0CB66}" destId="{D40DDB43-1A98-497B-ACFE-841175DEA8D6}" srcOrd="0" destOrd="0" presId="urn:microsoft.com/office/officeart/2005/8/layout/pyramid1"/>
    <dgm:cxn modelId="{A9B4B06E-2043-4A54-BDC0-F38470BDECB7}" srcId="{E519011D-0749-4E99-AF69-A027D2708526}" destId="{19BA103E-956E-41F1-AC67-B8F87BC00293}" srcOrd="1" destOrd="0" parTransId="{AF1595FB-DE68-4141-8500-F9B8C94C6AD5}" sibTransId="{B862C236-93E3-46B5-A2AA-8B6ED270899E}"/>
    <dgm:cxn modelId="{066DADC9-31F4-458E-849F-D20E1A1B9378}" srcId="{E519011D-0749-4E99-AF69-A027D2708526}" destId="{E06276FD-6160-4494-A8CF-C46A357C28E3}" srcOrd="0" destOrd="0" parTransId="{BF390E81-6EB7-4EDC-BD87-9891BF0247D6}" sibTransId="{7C9559B2-AA2B-4BEA-BC18-E713A0369DE3}"/>
    <dgm:cxn modelId="{FB2D81E1-E77D-4374-BF29-D48EB43E7959}" type="presOf" srcId="{3F494715-0D14-4BF9-AA71-61385CE0CB66}" destId="{ED5D9D6E-DFDC-4A2A-A304-3C953C96A4D3}" srcOrd="1" destOrd="0" presId="urn:microsoft.com/office/officeart/2005/8/layout/pyramid1"/>
    <dgm:cxn modelId="{2B4315C0-1FB5-49F8-BD4F-9732908418B1}" type="presOf" srcId="{E06276FD-6160-4494-A8CF-C46A357C28E3}" destId="{190B9C43-112B-4318-AD69-CD07CCC732D8}" srcOrd="1" destOrd="0" presId="urn:microsoft.com/office/officeart/2005/8/layout/pyramid1"/>
    <dgm:cxn modelId="{1A48EB21-70F5-48B3-8232-922B4957C7A5}" type="presOf" srcId="{E06276FD-6160-4494-A8CF-C46A357C28E3}" destId="{6496CAD1-3F64-4E27-8132-0F934CB7732C}" srcOrd="0" destOrd="0" presId="urn:microsoft.com/office/officeart/2005/8/layout/pyramid1"/>
    <dgm:cxn modelId="{7E136B8E-2186-4D21-9AC4-166924CD4BE2}" type="presOf" srcId="{E519011D-0749-4E99-AF69-A027D2708526}" destId="{2EB6A0C3-220F-4FD1-8C17-A291C147FC71}" srcOrd="0" destOrd="0" presId="urn:microsoft.com/office/officeart/2005/8/layout/pyramid1"/>
    <dgm:cxn modelId="{A4D0EB39-AE74-4F85-ADF9-C9A8EEBC3FFB}" srcId="{E519011D-0749-4E99-AF69-A027D2708526}" destId="{3F494715-0D14-4BF9-AA71-61385CE0CB66}" srcOrd="2" destOrd="0" parTransId="{97248DF8-63C1-4F5E-8B71-330E315BAEE3}" sibTransId="{58CFDB37-0CCD-49D9-8211-ECFA935DBBD9}"/>
    <dgm:cxn modelId="{B130A725-E485-4819-9817-A935864F2B76}" type="presOf" srcId="{19BA103E-956E-41F1-AC67-B8F87BC00293}" destId="{995FEA2D-E34A-489A-AAFE-2694F81C4F9A}" srcOrd="0" destOrd="0" presId="urn:microsoft.com/office/officeart/2005/8/layout/pyramid1"/>
    <dgm:cxn modelId="{91F2630D-5973-4422-B3E9-2F3CB95BC422}" type="presParOf" srcId="{2EB6A0C3-220F-4FD1-8C17-A291C147FC71}" destId="{477ABE65-307F-4D4D-BE7F-0EA607247463}" srcOrd="0" destOrd="0" presId="urn:microsoft.com/office/officeart/2005/8/layout/pyramid1"/>
    <dgm:cxn modelId="{E7CCB185-D040-45F0-B353-8C3322F1F2B3}" type="presParOf" srcId="{477ABE65-307F-4D4D-BE7F-0EA607247463}" destId="{6496CAD1-3F64-4E27-8132-0F934CB7732C}" srcOrd="0" destOrd="0" presId="urn:microsoft.com/office/officeart/2005/8/layout/pyramid1"/>
    <dgm:cxn modelId="{81443C4B-2685-44A8-925B-25FB8575F983}" type="presParOf" srcId="{477ABE65-307F-4D4D-BE7F-0EA607247463}" destId="{190B9C43-112B-4318-AD69-CD07CCC732D8}" srcOrd="1" destOrd="0" presId="urn:microsoft.com/office/officeart/2005/8/layout/pyramid1"/>
    <dgm:cxn modelId="{0F50B753-C70F-4D5A-94AE-9D3BEC88B552}" type="presParOf" srcId="{2EB6A0C3-220F-4FD1-8C17-A291C147FC71}" destId="{53EF4D62-1666-4B50-AC38-21FFD707ED71}" srcOrd="1" destOrd="0" presId="urn:microsoft.com/office/officeart/2005/8/layout/pyramid1"/>
    <dgm:cxn modelId="{F3E299C1-EF8A-4C27-BF6E-8E6BF0283F82}" type="presParOf" srcId="{53EF4D62-1666-4B50-AC38-21FFD707ED71}" destId="{995FEA2D-E34A-489A-AAFE-2694F81C4F9A}" srcOrd="0" destOrd="0" presId="urn:microsoft.com/office/officeart/2005/8/layout/pyramid1"/>
    <dgm:cxn modelId="{0BAE62BF-A776-413D-B77D-BDCD75F2664B}" type="presParOf" srcId="{53EF4D62-1666-4B50-AC38-21FFD707ED71}" destId="{59CAE89B-38E3-4145-95F5-F4F8535943CF}" srcOrd="1" destOrd="0" presId="urn:microsoft.com/office/officeart/2005/8/layout/pyramid1"/>
    <dgm:cxn modelId="{E7E05983-AD54-41D8-9AFF-5E89334AF6B6}" type="presParOf" srcId="{2EB6A0C3-220F-4FD1-8C17-A291C147FC71}" destId="{F5C6F2BB-D42B-44C9-8E54-76EEF6B3842F}" srcOrd="2" destOrd="0" presId="urn:microsoft.com/office/officeart/2005/8/layout/pyramid1"/>
    <dgm:cxn modelId="{1F4B5B6C-0206-40C1-A506-ECF054F96559}" type="presParOf" srcId="{F5C6F2BB-D42B-44C9-8E54-76EEF6B3842F}" destId="{D40DDB43-1A98-497B-ACFE-841175DEA8D6}" srcOrd="0" destOrd="0" presId="urn:microsoft.com/office/officeart/2005/8/layout/pyramid1"/>
    <dgm:cxn modelId="{DEDEC1C4-4C06-41B5-ACE2-4EAE163FF0AC}" type="presParOf" srcId="{F5C6F2BB-D42B-44C9-8E54-76EEF6B3842F}" destId="{ED5D9D6E-DFDC-4A2A-A304-3C953C96A4D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6CAD1-3F64-4E27-8132-0F934CB7732C}">
      <dsp:nvSpPr>
        <dsp:cNvPr id="0" name=""/>
        <dsp:cNvSpPr/>
      </dsp:nvSpPr>
      <dsp:spPr>
        <a:xfrm>
          <a:off x="3333102" y="20851"/>
          <a:ext cx="3357728" cy="1340908"/>
        </a:xfrm>
        <a:prstGeom prst="trapezoid">
          <a:avLst>
            <a:gd name="adj" fmla="val 12502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731,000</a:t>
          </a:r>
        </a:p>
        <a:p>
          <a:pPr lvl="0" algn="ctr" defTabSz="889000">
            <a:lnSpc>
              <a:spcPct val="90000"/>
            </a:lnSpc>
            <a:spcBef>
              <a:spcPct val="0"/>
            </a:spcBef>
            <a:spcAft>
              <a:spcPct val="35000"/>
            </a:spcAft>
          </a:pPr>
          <a:r>
            <a:rPr lang="en-US" sz="2000" b="1" kern="1200" dirty="0" smtClean="0"/>
            <a:t> Deaths</a:t>
          </a:r>
          <a:endParaRPr lang="en-US" sz="2000" b="1" kern="1200" dirty="0"/>
        </a:p>
      </dsp:txBody>
      <dsp:txXfrm>
        <a:off x="3333102" y="20851"/>
        <a:ext cx="3357728" cy="1340908"/>
      </dsp:txXfrm>
    </dsp:sp>
    <dsp:sp modelId="{995FEA2D-E34A-489A-AAFE-2694F81C4F9A}">
      <dsp:nvSpPr>
        <dsp:cNvPr id="0" name=""/>
        <dsp:cNvSpPr/>
      </dsp:nvSpPr>
      <dsp:spPr>
        <a:xfrm>
          <a:off x="1676399" y="1340908"/>
          <a:ext cx="6705600" cy="1340908"/>
        </a:xfrm>
        <a:prstGeom prst="trapezoid">
          <a:avLst>
            <a:gd name="adj" fmla="val 12502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21,055,000 Hospitalizations</a:t>
          </a:r>
          <a:endParaRPr lang="en-US" sz="4400" kern="1200" dirty="0"/>
        </a:p>
      </dsp:txBody>
      <dsp:txXfrm>
        <a:off x="2849879" y="1340908"/>
        <a:ext cx="4358640" cy="1340908"/>
      </dsp:txXfrm>
    </dsp:sp>
    <dsp:sp modelId="{D40DDB43-1A98-497B-ACFE-841175DEA8D6}">
      <dsp:nvSpPr>
        <dsp:cNvPr id="0" name=""/>
        <dsp:cNvSpPr/>
      </dsp:nvSpPr>
      <dsp:spPr>
        <a:xfrm>
          <a:off x="0" y="2681816"/>
          <a:ext cx="10058399" cy="1340908"/>
        </a:xfrm>
        <a:prstGeom prst="trapezoid">
          <a:avLst>
            <a:gd name="adj" fmla="val 12502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322,089,000 Illnesses</a:t>
          </a:r>
          <a:endParaRPr lang="en-US" sz="4400" kern="1200" dirty="0"/>
        </a:p>
      </dsp:txBody>
      <dsp:txXfrm>
        <a:off x="1760219" y="2681816"/>
        <a:ext cx="6537960" cy="13409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B5698-3752-47AD-B8A4-2E85B7A5C6E6}" type="datetimeFigureOut">
              <a:rPr lang="en-US" smtClean="0"/>
              <a:t>10/12/15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8D524-21BE-4378-863E-D5533815AA39}" type="slidenum">
              <a:rPr lang="en-US" smtClean="0"/>
              <a:t>‹#›</a:t>
            </a:fld>
            <a:endParaRPr lang="en-US"/>
          </a:p>
        </p:txBody>
      </p:sp>
    </p:spTree>
    <p:extLst>
      <p:ext uri="{BB962C8B-B14F-4D97-AF65-F5344CB8AC3E}">
        <p14:creationId xmlns:p14="http://schemas.microsoft.com/office/powerpoint/2010/main" val="339630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2E69E4-6561-4789-B458-ED0685EBD04B}" type="slidenum">
              <a:rPr lang="en-US" smtClean="0"/>
              <a:pPr/>
              <a:t>11</a:t>
            </a:fld>
            <a:endParaRPr lang="en-US"/>
          </a:p>
        </p:txBody>
      </p:sp>
    </p:spTree>
    <p:extLst>
      <p:ext uri="{BB962C8B-B14F-4D97-AF65-F5344CB8AC3E}">
        <p14:creationId xmlns:p14="http://schemas.microsoft.com/office/powerpoint/2010/main" val="270164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01622A-544A-49F3-AA6A-651FECAD992F}" type="datetimeFigureOut">
              <a:rPr lang="en-US" smtClean="0"/>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223A4-4AB1-438A-8E39-996BAAC2C9B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51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01622A-544A-49F3-AA6A-651FECAD992F}" type="datetimeFigureOut">
              <a:rPr lang="en-US" smtClean="0"/>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223A4-4AB1-438A-8E39-996BAAC2C9B2}" type="slidenum">
              <a:rPr lang="en-US" smtClean="0"/>
              <a:t>‹#›</a:t>
            </a:fld>
            <a:endParaRPr lang="en-US"/>
          </a:p>
        </p:txBody>
      </p:sp>
    </p:spTree>
    <p:extLst>
      <p:ext uri="{BB962C8B-B14F-4D97-AF65-F5344CB8AC3E}">
        <p14:creationId xmlns:p14="http://schemas.microsoft.com/office/powerpoint/2010/main" val="211825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01622A-544A-49F3-AA6A-651FECAD992F}" type="datetimeFigureOut">
              <a:rPr lang="en-US" smtClean="0"/>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223A4-4AB1-438A-8E39-996BAAC2C9B2}" type="slidenum">
              <a:rPr lang="en-US" smtClean="0"/>
              <a:t>‹#›</a:t>
            </a:fld>
            <a:endParaRPr lang="en-US"/>
          </a:p>
        </p:txBody>
      </p:sp>
    </p:spTree>
    <p:extLst>
      <p:ext uri="{BB962C8B-B14F-4D97-AF65-F5344CB8AC3E}">
        <p14:creationId xmlns:p14="http://schemas.microsoft.com/office/powerpoint/2010/main" val="3566533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1912309236"/>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dirty="0"/>
          </a:p>
        </p:txBody>
      </p:sp>
      <p:sp>
        <p:nvSpPr>
          <p:cNvPr id="9" name="Content Placeholder 8"/>
          <p:cNvSpPr>
            <a:spLocks noGrp="1"/>
          </p:cNvSpPr>
          <p:nvPr>
            <p:ph sz="quarter" idx="11"/>
          </p:nvPr>
        </p:nvSpPr>
        <p:spPr>
          <a:xfrm>
            <a:off x="609600" y="1447800"/>
            <a:ext cx="10974917"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609600" y="131846"/>
            <a:ext cx="10972800" cy="858754"/>
          </a:xfrm>
        </p:spPr>
        <p:txBody>
          <a:bodyPr/>
          <a:lstStyle/>
          <a:p>
            <a:r>
              <a:rPr lang="en-US" dirty="0" smtClean="0"/>
              <a:t>Click to Edit the Master Title Style</a:t>
            </a:r>
            <a:endParaRPr lang="en-US" dirty="0"/>
          </a:p>
        </p:txBody>
      </p:sp>
    </p:spTree>
    <p:extLst>
      <p:ext uri="{BB962C8B-B14F-4D97-AF65-F5344CB8AC3E}">
        <p14:creationId xmlns:p14="http://schemas.microsoft.com/office/powerpoint/2010/main" val="367016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01622A-544A-49F3-AA6A-651FECAD992F}" type="datetimeFigureOut">
              <a:rPr lang="en-US" smtClean="0"/>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223A4-4AB1-438A-8E39-996BAAC2C9B2}" type="slidenum">
              <a:rPr lang="en-US" smtClean="0"/>
              <a:t>‹#›</a:t>
            </a:fld>
            <a:endParaRPr lang="en-US"/>
          </a:p>
        </p:txBody>
      </p:sp>
    </p:spTree>
    <p:extLst>
      <p:ext uri="{BB962C8B-B14F-4D97-AF65-F5344CB8AC3E}">
        <p14:creationId xmlns:p14="http://schemas.microsoft.com/office/powerpoint/2010/main" val="4961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01622A-544A-49F3-AA6A-651FECAD992F}" type="datetimeFigureOut">
              <a:rPr lang="en-US" smtClean="0"/>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223A4-4AB1-438A-8E39-996BAAC2C9B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31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01622A-544A-49F3-AA6A-651FECAD992F}" type="datetimeFigureOut">
              <a:rPr lang="en-US" smtClean="0"/>
              <a:t>10/12/15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223A4-4AB1-438A-8E39-996BAAC2C9B2}" type="slidenum">
              <a:rPr lang="en-US" smtClean="0"/>
              <a:t>‹#›</a:t>
            </a:fld>
            <a:endParaRPr lang="en-US"/>
          </a:p>
        </p:txBody>
      </p:sp>
    </p:spTree>
    <p:extLst>
      <p:ext uri="{BB962C8B-B14F-4D97-AF65-F5344CB8AC3E}">
        <p14:creationId xmlns:p14="http://schemas.microsoft.com/office/powerpoint/2010/main" val="313626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01622A-544A-49F3-AA6A-651FECAD992F}" type="datetimeFigureOut">
              <a:rPr lang="en-US" smtClean="0"/>
              <a:t>10/12/15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223A4-4AB1-438A-8E39-996BAAC2C9B2}" type="slidenum">
              <a:rPr lang="en-US" smtClean="0"/>
              <a:t>‹#›</a:t>
            </a:fld>
            <a:endParaRPr lang="en-US"/>
          </a:p>
        </p:txBody>
      </p:sp>
    </p:spTree>
    <p:extLst>
      <p:ext uri="{BB962C8B-B14F-4D97-AF65-F5344CB8AC3E}">
        <p14:creationId xmlns:p14="http://schemas.microsoft.com/office/powerpoint/2010/main" val="321561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01622A-544A-49F3-AA6A-651FECAD992F}" type="datetimeFigureOut">
              <a:rPr lang="en-US" smtClean="0"/>
              <a:t>10/12/15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223A4-4AB1-438A-8E39-996BAAC2C9B2}" type="slidenum">
              <a:rPr lang="en-US" smtClean="0"/>
              <a:t>‹#›</a:t>
            </a:fld>
            <a:endParaRPr lang="en-US"/>
          </a:p>
        </p:txBody>
      </p:sp>
    </p:spTree>
    <p:extLst>
      <p:ext uri="{BB962C8B-B14F-4D97-AF65-F5344CB8AC3E}">
        <p14:creationId xmlns:p14="http://schemas.microsoft.com/office/powerpoint/2010/main" val="40549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01622A-544A-49F3-AA6A-651FECAD992F}" type="datetimeFigureOut">
              <a:rPr lang="en-US" smtClean="0"/>
              <a:t>10/12/15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DE223A4-4AB1-438A-8E39-996BAAC2C9B2}" type="slidenum">
              <a:rPr lang="en-US" smtClean="0"/>
              <a:t>‹#›</a:t>
            </a:fld>
            <a:endParaRPr lang="en-US"/>
          </a:p>
        </p:txBody>
      </p:sp>
    </p:spTree>
    <p:extLst>
      <p:ext uri="{BB962C8B-B14F-4D97-AF65-F5344CB8AC3E}">
        <p14:creationId xmlns:p14="http://schemas.microsoft.com/office/powerpoint/2010/main" val="256734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901622A-544A-49F3-AA6A-651FECAD992F}" type="datetimeFigureOut">
              <a:rPr lang="en-US" smtClean="0"/>
              <a:t>10/12/15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E223A4-4AB1-438A-8E39-996BAAC2C9B2}" type="slidenum">
              <a:rPr lang="en-US" smtClean="0"/>
              <a:t>‹#›</a:t>
            </a:fld>
            <a:endParaRPr lang="en-US"/>
          </a:p>
        </p:txBody>
      </p:sp>
    </p:spTree>
    <p:extLst>
      <p:ext uri="{BB962C8B-B14F-4D97-AF65-F5344CB8AC3E}">
        <p14:creationId xmlns:p14="http://schemas.microsoft.com/office/powerpoint/2010/main" val="265752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1622A-544A-49F3-AA6A-651FECAD992F}" type="datetimeFigureOut">
              <a:rPr lang="en-US" smtClean="0"/>
              <a:t>10/12/15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223A4-4AB1-438A-8E39-996BAAC2C9B2}" type="slidenum">
              <a:rPr lang="en-US" smtClean="0"/>
              <a:t>‹#›</a:t>
            </a:fld>
            <a:endParaRPr lang="en-US"/>
          </a:p>
        </p:txBody>
      </p:sp>
    </p:spTree>
    <p:extLst>
      <p:ext uri="{BB962C8B-B14F-4D97-AF65-F5344CB8AC3E}">
        <p14:creationId xmlns:p14="http://schemas.microsoft.com/office/powerpoint/2010/main" val="13080406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901622A-544A-49F3-AA6A-651FECAD992F}" type="datetimeFigureOut">
              <a:rPr lang="en-US" smtClean="0"/>
              <a:t>10/12/15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DE223A4-4AB1-438A-8E39-996BAAC2C9B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5044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8" r:id="rId12"/>
    <p:sldLayoutId id="2147483689"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ondemand/invisiblethre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12.png"/><Relationship Id="rId1" Type="http://schemas.microsoft.com/office/2007/relationships/media" Target="../media/media1.wmv"/><Relationship Id="rId2" Type="http://schemas.openxmlformats.org/officeDocument/2006/relationships/video" Target="../media/media1.wmv"/></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g"/><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ap.org/" TargetMode="External"/><Relationship Id="rId4" Type="http://schemas.openxmlformats.org/officeDocument/2006/relationships/hyperlink" Target="http://www.pkids.org/" TargetMode="External"/><Relationship Id="rId5" Type="http://schemas.openxmlformats.org/officeDocument/2006/relationships/hyperlink" Target="http://www.voicesforvaccines.org/" TargetMode="External"/><Relationship Id="rId1" Type="http://schemas.openxmlformats.org/officeDocument/2006/relationships/slideLayout" Target="../slideLayouts/slideLayout4.xml"/><Relationship Id="rId2" Type="http://schemas.openxmlformats.org/officeDocument/2006/relationships/hyperlink" Target="http://www.cdc.gov/ni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7000" dirty="0" smtClean="0">
                <a:solidFill>
                  <a:schemeClr val="bg2">
                    <a:lumMod val="50000"/>
                  </a:schemeClr>
                </a:solidFill>
                <a:hlinkClick r:id="rId2"/>
              </a:rPr>
              <a:t>Invisible Threat Trailer</a:t>
            </a:r>
            <a:endParaRPr lang="en-US" sz="7000" dirty="0">
              <a:solidFill>
                <a:schemeClr val="bg2">
                  <a:lumMod val="50000"/>
                </a:schemeClr>
              </a:solidFill>
            </a:endParaRPr>
          </a:p>
        </p:txBody>
      </p:sp>
    </p:spTree>
    <p:extLst>
      <p:ext uri="{BB962C8B-B14F-4D97-AF65-F5344CB8AC3E}">
        <p14:creationId xmlns:p14="http://schemas.microsoft.com/office/powerpoint/2010/main" val="21290740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9262" y="458787"/>
            <a:ext cx="8791576" cy="1252538"/>
          </a:xfrm>
        </p:spPr>
        <p:txBody>
          <a:bodyPr>
            <a:normAutofit fontScale="90000"/>
          </a:bodyPr>
          <a:lstStyle/>
          <a:p>
            <a:pPr>
              <a:defRPr/>
            </a:pPr>
            <a:r>
              <a:rPr lang="en-US" b="1" dirty="0" smtClean="0"/>
              <a:t>Why are some parents not immunizing their children?</a:t>
            </a:r>
            <a:endParaRPr lang="en-US" b="1" dirty="0"/>
          </a:p>
        </p:txBody>
      </p:sp>
      <p:sp>
        <p:nvSpPr>
          <p:cNvPr id="3" name="Content Placeholder 2"/>
          <p:cNvSpPr>
            <a:spLocks noGrp="1"/>
          </p:cNvSpPr>
          <p:nvPr>
            <p:ph idx="4294967295"/>
          </p:nvPr>
        </p:nvSpPr>
        <p:spPr>
          <a:xfrm>
            <a:off x="2000250" y="2114550"/>
            <a:ext cx="8229600" cy="4525963"/>
          </a:xfrm>
        </p:spPr>
        <p:txBody>
          <a:bodyPr>
            <a:normAutofit/>
          </a:bodyPr>
          <a:lstStyle/>
          <a:p>
            <a:pPr algn="ctr" eaLnBrk="1" hangingPunct="1">
              <a:buFont typeface="Wingdings 2" pitchFamily="18" charset="2"/>
              <a:buNone/>
            </a:pPr>
            <a:r>
              <a:rPr lang="en-US" sz="4000" dirty="0">
                <a:latin typeface="Times New Roman" pitchFamily="18" charset="0"/>
              </a:rPr>
              <a:t>Falsehood flies and the truth comes limping after so that when men come to be undeceived it is too late. The jest is over and the tale has had its effect</a:t>
            </a:r>
          </a:p>
          <a:p>
            <a:pPr algn="ctr" eaLnBrk="1" hangingPunct="1">
              <a:buFont typeface="Wingdings 2" pitchFamily="18" charset="2"/>
              <a:buNone/>
            </a:pPr>
            <a:endParaRPr lang="en-US" sz="4000" dirty="0">
              <a:latin typeface="Times New Roman" pitchFamily="18" charset="0"/>
            </a:endParaRPr>
          </a:p>
          <a:p>
            <a:pPr marL="0" indent="0">
              <a:buNone/>
            </a:pPr>
            <a:r>
              <a:rPr lang="en-US" dirty="0" smtClean="0">
                <a:latin typeface="Corbel" pitchFamily="34" charset="0"/>
              </a:rPr>
              <a:t>		</a:t>
            </a:r>
            <a:r>
              <a:rPr lang="en-US" sz="2000" dirty="0" smtClean="0">
                <a:latin typeface="Corbel" pitchFamily="34" charset="0"/>
              </a:rPr>
              <a:t>Jonathan </a:t>
            </a:r>
            <a:r>
              <a:rPr lang="en-US" sz="2000" dirty="0">
                <a:latin typeface="Corbel" pitchFamily="34" charset="0"/>
              </a:rPr>
              <a:t>Swift, The Examiner Nov. 9, 1710</a:t>
            </a:r>
          </a:p>
          <a:p>
            <a:pPr eaLnBrk="1" hangingPunct="1"/>
            <a:endParaRPr lang="en-US" sz="2000" dirty="0">
              <a:latin typeface="Corbel" pitchFamily="34" charset="0"/>
            </a:endParaRPr>
          </a:p>
        </p:txBody>
      </p:sp>
      <p:sp>
        <p:nvSpPr>
          <p:cNvPr id="5" name="TextBox 4"/>
          <p:cNvSpPr txBox="1">
            <a:spLocks noChangeArrowheads="1"/>
          </p:cNvSpPr>
          <p:nvPr/>
        </p:nvSpPr>
        <p:spPr bwMode="auto">
          <a:xfrm>
            <a:off x="4038600" y="5867400"/>
            <a:ext cx="4572000" cy="369888"/>
          </a:xfrm>
          <a:prstGeom prst="rect">
            <a:avLst/>
          </a:prstGeom>
          <a:noFill/>
          <a:ln w="9525">
            <a:noFill/>
            <a:miter lim="800000"/>
            <a:headEnd/>
            <a:tailEnd/>
          </a:ln>
        </p:spPr>
        <p:txBody>
          <a:bodyPr>
            <a:spAutoFit/>
          </a:bodyPr>
          <a:lstStyle/>
          <a:p>
            <a:pPr>
              <a:spcBef>
                <a:spcPct val="50000"/>
              </a:spcBef>
            </a:pPr>
            <a:r>
              <a:rPr lang="en-US">
                <a:solidFill>
                  <a:srgbClr val="FFFFFF"/>
                </a:solidFill>
              </a:rPr>
              <a:t>Jonathan Swift, The Examiner Nov. 9, 1710</a:t>
            </a:r>
          </a:p>
        </p:txBody>
      </p:sp>
    </p:spTree>
    <p:extLst>
      <p:ext uri="{BB962C8B-B14F-4D97-AF65-F5344CB8AC3E}">
        <p14:creationId xmlns:p14="http://schemas.microsoft.com/office/powerpoint/2010/main" val="312393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77200" y="6356351"/>
            <a:ext cx="2133600" cy="365125"/>
          </a:xfrm>
          <a:prstGeom prst="rect">
            <a:avLst/>
          </a:prstGeom>
        </p:spPr>
        <p:txBody>
          <a:bodyPr/>
          <a:lstStyle/>
          <a:p>
            <a:fld id="{C1F73AC3-9F24-40C5-A4D5-F0E57089F481}" type="slidenum">
              <a:rPr lang="en-US" smtClean="0"/>
              <a:pPr/>
              <a:t>11</a:t>
            </a:fld>
            <a:endParaRPr lang="en-US" dirty="0"/>
          </a:p>
        </p:txBody>
      </p:sp>
      <p:sp>
        <p:nvSpPr>
          <p:cNvPr id="1027" name="Rectangle 2"/>
          <p:cNvSpPr>
            <a:spLocks noGrp="1" noChangeArrowheads="1"/>
          </p:cNvSpPr>
          <p:nvPr>
            <p:ph type="title" idx="4294967295"/>
          </p:nvPr>
        </p:nvSpPr>
        <p:spPr>
          <a:xfrm>
            <a:off x="560387" y="588963"/>
            <a:ext cx="11198225" cy="1066800"/>
          </a:xfrm>
        </p:spPr>
        <p:txBody>
          <a:bodyPr>
            <a:noAutofit/>
          </a:bodyPr>
          <a:lstStyle/>
          <a:p>
            <a:pPr>
              <a:defRPr/>
            </a:pPr>
            <a:r>
              <a:rPr lang="en-US" sz="3200" b="1" dirty="0"/>
              <a:t>Personal Belief Exemptions (PBE) </a:t>
            </a:r>
            <a:r>
              <a:rPr lang="en-US" sz="3200" b="1" dirty="0" smtClean="0"/>
              <a:t>-California</a:t>
            </a:r>
            <a:r>
              <a:rPr lang="en-US" sz="3200" b="1" dirty="0"/>
              <a:t/>
            </a:r>
            <a:br>
              <a:rPr lang="en-US" sz="3200" b="1" dirty="0"/>
            </a:br>
            <a:r>
              <a:rPr lang="en-US" sz="3200" b="1" dirty="0"/>
              <a:t>Kindergarten Entrance Assessment 2001-2014</a:t>
            </a:r>
          </a:p>
        </p:txBody>
      </p:sp>
      <p:graphicFrame>
        <p:nvGraphicFramePr>
          <p:cNvPr id="5" name="Object 3"/>
          <p:cNvGraphicFramePr>
            <a:graphicFrameLocks noGrp="1" noChangeAspect="1"/>
          </p:cNvGraphicFramePr>
          <p:nvPr>
            <p:ph idx="4294967295"/>
            <p:extLst>
              <p:ext uri="{D42A27DB-BD31-4B8C-83A1-F6EECF244321}">
                <p14:modId xmlns:p14="http://schemas.microsoft.com/office/powerpoint/2010/main" val="3571159551"/>
              </p:ext>
            </p:extLst>
          </p:nvPr>
        </p:nvGraphicFramePr>
        <p:xfrm>
          <a:off x="885825" y="1798637"/>
          <a:ext cx="6591300" cy="4278313"/>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Box 7"/>
          <p:cNvSpPr txBox="1">
            <a:spLocks noChangeArrowheads="1"/>
          </p:cNvSpPr>
          <p:nvPr/>
        </p:nvSpPr>
        <p:spPr bwMode="auto">
          <a:xfrm>
            <a:off x="560387" y="6363251"/>
            <a:ext cx="10398126" cy="461665"/>
          </a:xfrm>
          <a:prstGeom prst="rect">
            <a:avLst/>
          </a:prstGeom>
          <a:noFill/>
          <a:ln w="9525">
            <a:noFill/>
            <a:miter lim="800000"/>
            <a:headEnd/>
            <a:tailEnd/>
          </a:ln>
        </p:spPr>
        <p:txBody>
          <a:bodyPr wrap="square">
            <a:spAutoFit/>
          </a:bodyPr>
          <a:lstStyle/>
          <a:p>
            <a:r>
              <a:rPr lang="en-US" sz="1200" dirty="0">
                <a:solidFill>
                  <a:schemeClr val="bg1"/>
                </a:solidFill>
              </a:rPr>
              <a:t>2014-15 California kindergartners= 535,234 (13,592 students with PBE status) among 8,170 schools</a:t>
            </a:r>
          </a:p>
          <a:p>
            <a:r>
              <a:rPr lang="en-US" sz="1200" dirty="0">
                <a:solidFill>
                  <a:schemeClr val="bg1"/>
                </a:solidFill>
              </a:rPr>
              <a:t>San Diego kindergarteners=43,827 (1,518 students with PBE status) among 609 schools</a:t>
            </a:r>
          </a:p>
        </p:txBody>
      </p:sp>
      <p:sp>
        <p:nvSpPr>
          <p:cNvPr id="2" name="TextBox 1"/>
          <p:cNvSpPr txBox="1"/>
          <p:nvPr/>
        </p:nvSpPr>
        <p:spPr>
          <a:xfrm>
            <a:off x="7748587" y="2486025"/>
            <a:ext cx="3024188" cy="21852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t>Exemption rates have been rising for more than a decade</a:t>
            </a:r>
          </a:p>
          <a:p>
            <a:pPr marL="285750" indent="-285750">
              <a:spcAft>
                <a:spcPts val="600"/>
              </a:spcAft>
              <a:buFont typeface="Arial" panose="020B0604020202020204" pitchFamily="34" charset="0"/>
              <a:buChar char="•"/>
            </a:pPr>
            <a:r>
              <a:rPr lang="en-US" dirty="0" smtClean="0"/>
              <a:t>Exemptions vary by region</a:t>
            </a:r>
          </a:p>
          <a:p>
            <a:pPr marL="285750" indent="-285750">
              <a:buFont typeface="Arial" panose="020B0604020202020204" pitchFamily="34" charset="0"/>
              <a:buChar char="•"/>
            </a:pPr>
            <a:r>
              <a:rPr lang="en-US" dirty="0" smtClean="0"/>
              <a:t>Drop in exemption rates seen after “vaccine education” law passed</a:t>
            </a:r>
            <a:endParaRPr lang="en-US" dirty="0"/>
          </a:p>
        </p:txBody>
      </p:sp>
    </p:spTree>
    <p:extLst>
      <p:ext uri="{BB962C8B-B14F-4D97-AF65-F5344CB8AC3E}">
        <p14:creationId xmlns:p14="http://schemas.microsoft.com/office/powerpoint/2010/main" val="4196122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1981200" y="228600"/>
            <a:ext cx="8229600" cy="1143000"/>
          </a:xfrm>
        </p:spPr>
        <p:txBody>
          <a:bodyPr/>
          <a:lstStyle/>
          <a:p>
            <a:pPr eaLnBrk="1" hangingPunct="1">
              <a:defRPr/>
            </a:pPr>
            <a:r>
              <a:rPr lang="en-US" dirty="0"/>
              <a:t>Community Protection</a:t>
            </a:r>
          </a:p>
        </p:txBody>
      </p:sp>
      <p:sp>
        <p:nvSpPr>
          <p:cNvPr id="27651" name="AutoShape 3"/>
          <p:cNvSpPr>
            <a:spLocks noChangeArrowheads="1"/>
          </p:cNvSpPr>
          <p:nvPr/>
        </p:nvSpPr>
        <p:spPr bwMode="auto">
          <a:xfrm>
            <a:off x="2808514" y="3523784"/>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52" name="AutoShape 4"/>
          <p:cNvSpPr>
            <a:spLocks noChangeArrowheads="1"/>
          </p:cNvSpPr>
          <p:nvPr/>
        </p:nvSpPr>
        <p:spPr bwMode="auto">
          <a:xfrm>
            <a:off x="3200400" y="33528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53" name="AutoShape 5"/>
          <p:cNvSpPr>
            <a:spLocks noChangeArrowheads="1"/>
          </p:cNvSpPr>
          <p:nvPr/>
        </p:nvSpPr>
        <p:spPr bwMode="auto">
          <a:xfrm>
            <a:off x="3886200" y="32004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54" name="AutoShape 6"/>
          <p:cNvSpPr>
            <a:spLocks noChangeArrowheads="1"/>
          </p:cNvSpPr>
          <p:nvPr/>
        </p:nvSpPr>
        <p:spPr bwMode="auto">
          <a:xfrm>
            <a:off x="3581400" y="28956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55" name="AutoShape 7"/>
          <p:cNvSpPr>
            <a:spLocks noChangeArrowheads="1"/>
          </p:cNvSpPr>
          <p:nvPr/>
        </p:nvSpPr>
        <p:spPr bwMode="auto">
          <a:xfrm>
            <a:off x="2743200" y="21336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56" name="AutoShape 8"/>
          <p:cNvSpPr>
            <a:spLocks noChangeArrowheads="1"/>
          </p:cNvSpPr>
          <p:nvPr/>
        </p:nvSpPr>
        <p:spPr bwMode="auto">
          <a:xfrm>
            <a:off x="3581400" y="22098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57" name="AutoShape 9"/>
          <p:cNvSpPr>
            <a:spLocks noChangeArrowheads="1"/>
          </p:cNvSpPr>
          <p:nvPr/>
        </p:nvSpPr>
        <p:spPr bwMode="auto">
          <a:xfrm>
            <a:off x="4191000" y="28194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58" name="AutoShape 10"/>
          <p:cNvSpPr>
            <a:spLocks noChangeArrowheads="1"/>
          </p:cNvSpPr>
          <p:nvPr/>
        </p:nvSpPr>
        <p:spPr bwMode="auto">
          <a:xfrm>
            <a:off x="3200400" y="19050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59" name="AutoShape 11"/>
          <p:cNvSpPr>
            <a:spLocks noChangeArrowheads="1"/>
          </p:cNvSpPr>
          <p:nvPr/>
        </p:nvSpPr>
        <p:spPr bwMode="auto">
          <a:xfrm>
            <a:off x="4038600" y="22860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60" name="AutoShape 12"/>
          <p:cNvSpPr>
            <a:spLocks noChangeArrowheads="1"/>
          </p:cNvSpPr>
          <p:nvPr/>
        </p:nvSpPr>
        <p:spPr bwMode="auto">
          <a:xfrm>
            <a:off x="4800600" y="2729288"/>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61" name="AutoShape 13"/>
          <p:cNvSpPr>
            <a:spLocks noChangeArrowheads="1"/>
          </p:cNvSpPr>
          <p:nvPr/>
        </p:nvSpPr>
        <p:spPr bwMode="auto">
          <a:xfrm>
            <a:off x="2209800" y="31242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62" name="AutoShape 14"/>
          <p:cNvSpPr>
            <a:spLocks noChangeArrowheads="1"/>
          </p:cNvSpPr>
          <p:nvPr/>
        </p:nvSpPr>
        <p:spPr bwMode="auto">
          <a:xfrm>
            <a:off x="2209800" y="22098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63" name="AutoShape 15"/>
          <p:cNvSpPr>
            <a:spLocks noChangeArrowheads="1"/>
          </p:cNvSpPr>
          <p:nvPr/>
        </p:nvSpPr>
        <p:spPr bwMode="auto">
          <a:xfrm>
            <a:off x="3200400" y="24384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64" name="AutoShape 16"/>
          <p:cNvSpPr>
            <a:spLocks noChangeArrowheads="1"/>
          </p:cNvSpPr>
          <p:nvPr/>
        </p:nvSpPr>
        <p:spPr bwMode="auto">
          <a:xfrm>
            <a:off x="1905000" y="23622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65" name="AutoShape 17"/>
          <p:cNvSpPr>
            <a:spLocks noChangeArrowheads="1"/>
          </p:cNvSpPr>
          <p:nvPr/>
        </p:nvSpPr>
        <p:spPr bwMode="auto">
          <a:xfrm>
            <a:off x="4495800" y="2275115"/>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66" name="AutoShape 18"/>
          <p:cNvSpPr>
            <a:spLocks noChangeArrowheads="1"/>
          </p:cNvSpPr>
          <p:nvPr/>
        </p:nvSpPr>
        <p:spPr bwMode="auto">
          <a:xfrm>
            <a:off x="2438400" y="1852377"/>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67" name="AutoShape 19"/>
          <p:cNvSpPr>
            <a:spLocks noChangeArrowheads="1"/>
          </p:cNvSpPr>
          <p:nvPr/>
        </p:nvSpPr>
        <p:spPr bwMode="auto">
          <a:xfrm>
            <a:off x="2133600" y="38100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68" name="AutoShape 22"/>
          <p:cNvSpPr>
            <a:spLocks noChangeArrowheads="1"/>
          </p:cNvSpPr>
          <p:nvPr/>
        </p:nvSpPr>
        <p:spPr bwMode="auto">
          <a:xfrm>
            <a:off x="9144000" y="47244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69" name="AutoShape 23"/>
          <p:cNvSpPr>
            <a:spLocks noChangeArrowheads="1"/>
          </p:cNvSpPr>
          <p:nvPr/>
        </p:nvSpPr>
        <p:spPr bwMode="auto">
          <a:xfrm>
            <a:off x="7664903" y="5170714"/>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70" name="AutoShape 24"/>
          <p:cNvSpPr>
            <a:spLocks noChangeArrowheads="1"/>
          </p:cNvSpPr>
          <p:nvPr/>
        </p:nvSpPr>
        <p:spPr bwMode="auto">
          <a:xfrm>
            <a:off x="6781800" y="41148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71" name="AutoShape 25"/>
          <p:cNvSpPr>
            <a:spLocks noChangeArrowheads="1"/>
          </p:cNvSpPr>
          <p:nvPr/>
        </p:nvSpPr>
        <p:spPr bwMode="auto">
          <a:xfrm>
            <a:off x="7620000" y="41910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72" name="AutoShape 26"/>
          <p:cNvSpPr>
            <a:spLocks noChangeArrowheads="1"/>
          </p:cNvSpPr>
          <p:nvPr/>
        </p:nvSpPr>
        <p:spPr bwMode="auto">
          <a:xfrm>
            <a:off x="8229600" y="48006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92187" name="AutoShape 27"/>
          <p:cNvSpPr>
            <a:spLocks noChangeArrowheads="1"/>
          </p:cNvSpPr>
          <p:nvPr/>
        </p:nvSpPr>
        <p:spPr bwMode="auto">
          <a:xfrm>
            <a:off x="7239000" y="3886200"/>
            <a:ext cx="304800" cy="381000"/>
          </a:xfrm>
          <a:prstGeom prst="smileyFace">
            <a:avLst>
              <a:gd name="adj" fmla="val 4653"/>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92188" name="AutoShape 28"/>
          <p:cNvSpPr>
            <a:spLocks noChangeArrowheads="1"/>
          </p:cNvSpPr>
          <p:nvPr/>
        </p:nvSpPr>
        <p:spPr bwMode="auto">
          <a:xfrm>
            <a:off x="8018008" y="4359730"/>
            <a:ext cx="304800" cy="381000"/>
          </a:xfrm>
          <a:prstGeom prst="smileyFace">
            <a:avLst>
              <a:gd name="adj" fmla="val 4653"/>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75" name="AutoShape 29"/>
          <p:cNvSpPr>
            <a:spLocks noChangeArrowheads="1"/>
          </p:cNvSpPr>
          <p:nvPr/>
        </p:nvSpPr>
        <p:spPr bwMode="auto">
          <a:xfrm>
            <a:off x="8257733" y="394063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76" name="AutoShape 30"/>
          <p:cNvSpPr>
            <a:spLocks noChangeArrowheads="1"/>
          </p:cNvSpPr>
          <p:nvPr/>
        </p:nvSpPr>
        <p:spPr bwMode="auto">
          <a:xfrm>
            <a:off x="6855279" y="5290927"/>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77" name="AutoShape 31"/>
          <p:cNvSpPr>
            <a:spLocks noChangeArrowheads="1"/>
          </p:cNvSpPr>
          <p:nvPr/>
        </p:nvSpPr>
        <p:spPr bwMode="auto">
          <a:xfrm>
            <a:off x="9557657" y="3986892"/>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78" name="AutoShape 32"/>
          <p:cNvSpPr>
            <a:spLocks noChangeArrowheads="1"/>
          </p:cNvSpPr>
          <p:nvPr/>
        </p:nvSpPr>
        <p:spPr bwMode="auto">
          <a:xfrm>
            <a:off x="7239000" y="44196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79" name="AutoShape 33"/>
          <p:cNvSpPr>
            <a:spLocks noChangeArrowheads="1"/>
          </p:cNvSpPr>
          <p:nvPr/>
        </p:nvSpPr>
        <p:spPr bwMode="auto">
          <a:xfrm>
            <a:off x="9296400" y="42672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80" name="AutoShape 34"/>
          <p:cNvSpPr>
            <a:spLocks noChangeArrowheads="1"/>
          </p:cNvSpPr>
          <p:nvPr/>
        </p:nvSpPr>
        <p:spPr bwMode="auto">
          <a:xfrm>
            <a:off x="8458200" y="53340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81" name="AutoShape 35"/>
          <p:cNvSpPr>
            <a:spLocks noChangeArrowheads="1"/>
          </p:cNvSpPr>
          <p:nvPr/>
        </p:nvSpPr>
        <p:spPr bwMode="auto">
          <a:xfrm>
            <a:off x="8763000" y="358140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92196" name="AutoShape 36"/>
          <p:cNvSpPr>
            <a:spLocks noChangeArrowheads="1"/>
          </p:cNvSpPr>
          <p:nvPr/>
        </p:nvSpPr>
        <p:spPr bwMode="auto">
          <a:xfrm>
            <a:off x="8686800" y="4626428"/>
            <a:ext cx="304800" cy="381000"/>
          </a:xfrm>
          <a:prstGeom prst="smileyFace">
            <a:avLst>
              <a:gd name="adj" fmla="val 4653"/>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83" name="AutoShape 37"/>
          <p:cNvSpPr>
            <a:spLocks noChangeArrowheads="1"/>
          </p:cNvSpPr>
          <p:nvPr/>
        </p:nvSpPr>
        <p:spPr bwMode="auto">
          <a:xfrm rot="1941998">
            <a:off x="5105400" y="3505200"/>
            <a:ext cx="1219200" cy="533400"/>
          </a:xfrm>
          <a:prstGeom prst="rightArrow">
            <a:avLst>
              <a:gd name="adj1" fmla="val 50000"/>
              <a:gd name="adj2" fmla="val 57143"/>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92198" name="Oval 38"/>
          <p:cNvSpPr>
            <a:spLocks noChangeArrowheads="1"/>
          </p:cNvSpPr>
          <p:nvPr/>
        </p:nvSpPr>
        <p:spPr bwMode="auto">
          <a:xfrm>
            <a:off x="9596676" y="3140293"/>
            <a:ext cx="304800" cy="304800"/>
          </a:xfrm>
          <a:prstGeom prst="ellipse">
            <a:avLst/>
          </a:prstGeom>
          <a:solidFill>
            <a:schemeClr val="tx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27685" name="Text Box 39"/>
          <p:cNvSpPr txBox="1">
            <a:spLocks noChangeArrowheads="1"/>
          </p:cNvSpPr>
          <p:nvPr/>
        </p:nvSpPr>
        <p:spPr bwMode="auto">
          <a:xfrm>
            <a:off x="1981200" y="4495801"/>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fontAlgn="base" hangingPunct="1">
              <a:spcBef>
                <a:spcPct val="50000"/>
              </a:spcBef>
              <a:spcAft>
                <a:spcPct val="0"/>
              </a:spcAft>
            </a:pPr>
            <a:r>
              <a:rPr lang="en-US" b="1">
                <a:solidFill>
                  <a:srgbClr val="FFFFFF"/>
                </a:solidFill>
                <a:latin typeface="Arial" charset="0"/>
                <a:ea typeface="Geneva" pitchFamily="-105" charset="-128"/>
                <a:cs typeface="Arial" charset="0"/>
              </a:rPr>
              <a:t>Fully Immunized Population</a:t>
            </a:r>
          </a:p>
        </p:txBody>
      </p:sp>
      <p:sp>
        <p:nvSpPr>
          <p:cNvPr id="27686" name="Text Box 40"/>
          <p:cNvSpPr txBox="1">
            <a:spLocks noChangeArrowheads="1"/>
          </p:cNvSpPr>
          <p:nvPr/>
        </p:nvSpPr>
        <p:spPr bwMode="auto">
          <a:xfrm>
            <a:off x="6324600" y="5867401"/>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fontAlgn="base" hangingPunct="1">
              <a:spcBef>
                <a:spcPct val="50000"/>
              </a:spcBef>
              <a:spcAft>
                <a:spcPct val="0"/>
              </a:spcAft>
            </a:pPr>
            <a:r>
              <a:rPr lang="en-US" b="1">
                <a:solidFill>
                  <a:srgbClr val="FFFFFF"/>
                </a:solidFill>
                <a:latin typeface="Arial" charset="0"/>
                <a:ea typeface="Geneva" pitchFamily="-105" charset="-128"/>
                <a:cs typeface="Arial" charset="0"/>
              </a:rPr>
              <a:t>Partially Immunized Population</a:t>
            </a:r>
          </a:p>
        </p:txBody>
      </p:sp>
      <p:sp>
        <p:nvSpPr>
          <p:cNvPr id="92201" name="Oval 41"/>
          <p:cNvSpPr>
            <a:spLocks noChangeArrowheads="1"/>
          </p:cNvSpPr>
          <p:nvPr/>
        </p:nvSpPr>
        <p:spPr bwMode="auto">
          <a:xfrm>
            <a:off x="4105275" y="1914288"/>
            <a:ext cx="304800" cy="304800"/>
          </a:xfrm>
          <a:prstGeom prst="ellipse">
            <a:avLst/>
          </a:prstGeom>
          <a:solidFill>
            <a:schemeClr val="tx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92202" name="AutoShape 42"/>
          <p:cNvSpPr>
            <a:spLocks noChangeArrowheads="1"/>
          </p:cNvSpPr>
          <p:nvPr/>
        </p:nvSpPr>
        <p:spPr bwMode="auto">
          <a:xfrm>
            <a:off x="4114800" y="1869468"/>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92203" name="AutoShape 43"/>
          <p:cNvSpPr>
            <a:spLocks noChangeArrowheads="1"/>
          </p:cNvSpPr>
          <p:nvPr/>
        </p:nvSpPr>
        <p:spPr bwMode="auto">
          <a:xfrm>
            <a:off x="1534886" y="3029794"/>
            <a:ext cx="304800" cy="381000"/>
          </a:xfrm>
          <a:prstGeom prst="smileyFace">
            <a:avLst>
              <a:gd name="adj" fmla="val 4653"/>
            </a:avLst>
          </a:prstGeom>
          <a:solidFill>
            <a:srgbClr val="FF6600"/>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92205" name="AutoShape 45"/>
          <p:cNvSpPr>
            <a:spLocks noChangeArrowheads="1"/>
          </p:cNvSpPr>
          <p:nvPr/>
        </p:nvSpPr>
        <p:spPr bwMode="auto">
          <a:xfrm>
            <a:off x="7654017" y="4740730"/>
            <a:ext cx="304800" cy="381000"/>
          </a:xfrm>
          <a:prstGeom prst="smileyFace">
            <a:avLst>
              <a:gd name="adj" fmla="val 4653"/>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92206" name="AutoShape 46"/>
          <p:cNvSpPr>
            <a:spLocks noChangeArrowheads="1"/>
          </p:cNvSpPr>
          <p:nvPr/>
        </p:nvSpPr>
        <p:spPr bwMode="auto">
          <a:xfrm>
            <a:off x="8960780" y="4071259"/>
            <a:ext cx="304800" cy="381000"/>
          </a:xfrm>
          <a:prstGeom prst="smileyFace">
            <a:avLst>
              <a:gd name="adj" fmla="val 4653"/>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92207" name="AutoShape 47"/>
          <p:cNvSpPr>
            <a:spLocks noChangeArrowheads="1"/>
          </p:cNvSpPr>
          <p:nvPr/>
        </p:nvSpPr>
        <p:spPr bwMode="auto">
          <a:xfrm>
            <a:off x="7100207" y="4789714"/>
            <a:ext cx="304800" cy="381000"/>
          </a:xfrm>
          <a:prstGeom prst="smileyFace">
            <a:avLst>
              <a:gd name="adj" fmla="val 4653"/>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92208" name="Oval 48"/>
          <p:cNvSpPr>
            <a:spLocks noChangeArrowheads="1"/>
          </p:cNvSpPr>
          <p:nvPr/>
        </p:nvSpPr>
        <p:spPr bwMode="auto">
          <a:xfrm>
            <a:off x="6667500" y="4653643"/>
            <a:ext cx="304800" cy="304800"/>
          </a:xfrm>
          <a:prstGeom prst="ellipse">
            <a:avLst/>
          </a:prstGeom>
          <a:solidFill>
            <a:srgbClr val="FF6600"/>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46" name="AutoShape 46"/>
          <p:cNvSpPr>
            <a:spLocks noChangeArrowheads="1"/>
          </p:cNvSpPr>
          <p:nvPr/>
        </p:nvSpPr>
        <p:spPr bwMode="auto">
          <a:xfrm>
            <a:off x="9196591" y="3524254"/>
            <a:ext cx="304800" cy="381000"/>
          </a:xfrm>
          <a:prstGeom prst="smileyFace">
            <a:avLst>
              <a:gd name="adj" fmla="val 4653"/>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47" name="AutoShape 34"/>
          <p:cNvSpPr>
            <a:spLocks noChangeArrowheads="1"/>
          </p:cNvSpPr>
          <p:nvPr/>
        </p:nvSpPr>
        <p:spPr bwMode="auto">
          <a:xfrm>
            <a:off x="8943533" y="2993572"/>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48" name="AutoShape 34"/>
          <p:cNvSpPr>
            <a:spLocks noChangeArrowheads="1"/>
          </p:cNvSpPr>
          <p:nvPr/>
        </p:nvSpPr>
        <p:spPr bwMode="auto">
          <a:xfrm>
            <a:off x="9862457" y="3542830"/>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49" name="AutoShape 34"/>
          <p:cNvSpPr>
            <a:spLocks noChangeArrowheads="1"/>
          </p:cNvSpPr>
          <p:nvPr/>
        </p:nvSpPr>
        <p:spPr bwMode="auto">
          <a:xfrm>
            <a:off x="8610600" y="4212772"/>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
        <p:nvSpPr>
          <p:cNvPr id="50" name="AutoShape 34"/>
          <p:cNvSpPr>
            <a:spLocks noChangeArrowheads="1"/>
          </p:cNvSpPr>
          <p:nvPr/>
        </p:nvSpPr>
        <p:spPr bwMode="auto">
          <a:xfrm>
            <a:off x="7821506" y="3652159"/>
            <a:ext cx="304800" cy="381000"/>
          </a:xfrm>
          <a:prstGeom prst="smileyFace">
            <a:avLst>
              <a:gd name="adj" fmla="val 4653"/>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FFFFFF"/>
              </a:solidFill>
              <a:latin typeface="Garamond"/>
              <a:ea typeface="Geneva" pitchFamily="-105" charset="-128"/>
            </a:endParaRPr>
          </a:p>
        </p:txBody>
      </p:sp>
    </p:spTree>
    <p:extLst>
      <p:ext uri="{BB962C8B-B14F-4D97-AF65-F5344CB8AC3E}">
        <p14:creationId xmlns:p14="http://schemas.microsoft.com/office/powerpoint/2010/main" val="4110850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1"/>
                                        </p:tgtEl>
                                        <p:attrNameLst>
                                          <p:attrName>style.visibility</p:attrName>
                                        </p:attrNameLst>
                                      </p:cBhvr>
                                      <p:to>
                                        <p:strVal val="visible"/>
                                      </p:to>
                                    </p:set>
                                    <p:anim calcmode="lin" valueType="num">
                                      <p:cBhvr additive="base">
                                        <p:cTn id="7" dur="500" fill="hold"/>
                                        <p:tgtEl>
                                          <p:spTgt spid="92201"/>
                                        </p:tgtEl>
                                        <p:attrNameLst>
                                          <p:attrName>ppt_x</p:attrName>
                                        </p:attrNameLst>
                                      </p:cBhvr>
                                      <p:tavLst>
                                        <p:tav tm="0">
                                          <p:val>
                                            <p:strVal val="#ppt_x"/>
                                          </p:val>
                                        </p:tav>
                                        <p:tav tm="100000">
                                          <p:val>
                                            <p:strVal val="#ppt_x"/>
                                          </p:val>
                                        </p:tav>
                                      </p:tavLst>
                                    </p:anim>
                                    <p:anim calcmode="lin" valueType="num">
                                      <p:cBhvr additive="base">
                                        <p:cTn id="8" dur="500" fill="hold"/>
                                        <p:tgtEl>
                                          <p:spTgt spid="922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03"/>
                                        </p:tgtEl>
                                        <p:attrNameLst>
                                          <p:attrName>style.visibility</p:attrName>
                                        </p:attrNameLst>
                                      </p:cBhvr>
                                      <p:to>
                                        <p:strVal val="visible"/>
                                      </p:to>
                                    </p:set>
                                    <p:anim calcmode="lin" valueType="num">
                                      <p:cBhvr additive="base">
                                        <p:cTn id="13" dur="500" fill="hold"/>
                                        <p:tgtEl>
                                          <p:spTgt spid="92203"/>
                                        </p:tgtEl>
                                        <p:attrNameLst>
                                          <p:attrName>ppt_x</p:attrName>
                                        </p:attrNameLst>
                                      </p:cBhvr>
                                      <p:tavLst>
                                        <p:tav tm="0">
                                          <p:val>
                                            <p:strVal val="#ppt_x"/>
                                          </p:val>
                                        </p:tav>
                                        <p:tav tm="100000">
                                          <p:val>
                                            <p:strVal val="#ppt_x"/>
                                          </p:val>
                                        </p:tav>
                                      </p:tavLst>
                                    </p:anim>
                                    <p:anim calcmode="lin" valueType="num">
                                      <p:cBhvr additive="base">
                                        <p:cTn id="14" dur="500" fill="hold"/>
                                        <p:tgtEl>
                                          <p:spTgt spid="92203"/>
                                        </p:tgtEl>
                                        <p:attrNameLst>
                                          <p:attrName>ppt_y</p:attrName>
                                        </p:attrNameLst>
                                      </p:cBhvr>
                                      <p:tavLst>
                                        <p:tav tm="0">
                                          <p:val>
                                            <p:strVal val="1+#ppt_h/2"/>
                                          </p:val>
                                        </p:tav>
                                        <p:tav tm="100000">
                                          <p:val>
                                            <p:strVal val="#ppt_y"/>
                                          </p:val>
                                        </p:tav>
                                      </p:tavLst>
                                    </p:anim>
                                  </p:childTnLst>
                                </p:cTn>
                              </p:par>
                              <p:par>
                                <p:cTn id="15" presetID="3" presetClass="entr" presetSubtype="10" fill="hold" grpId="1" nodeType="withEffect">
                                  <p:stCondLst>
                                    <p:cond delay="0"/>
                                  </p:stCondLst>
                                  <p:childTnLst>
                                    <p:set>
                                      <p:cBhvr>
                                        <p:cTn id="16" dur="1" fill="hold">
                                          <p:stCondLst>
                                            <p:cond delay="0"/>
                                          </p:stCondLst>
                                        </p:cTn>
                                        <p:tgtEl>
                                          <p:spTgt spid="92201"/>
                                        </p:tgtEl>
                                        <p:attrNameLst>
                                          <p:attrName>style.visibility</p:attrName>
                                        </p:attrNameLst>
                                      </p:cBhvr>
                                      <p:to>
                                        <p:strVal val="visible"/>
                                      </p:to>
                                    </p:set>
                                    <p:animEffect transition="in" filter="blinds(horizontal)">
                                      <p:cBhvr>
                                        <p:cTn id="17" dur="500"/>
                                        <p:tgtEl>
                                          <p:spTgt spid="922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2202"/>
                                        </p:tgtEl>
                                        <p:attrNameLst>
                                          <p:attrName>style.visibility</p:attrName>
                                        </p:attrNameLst>
                                      </p:cBhvr>
                                      <p:to>
                                        <p:strVal val="visible"/>
                                      </p:to>
                                    </p:set>
                                    <p:anim calcmode="lin" valueType="num">
                                      <p:cBhvr additive="base">
                                        <p:cTn id="22" dur="500" fill="hold"/>
                                        <p:tgtEl>
                                          <p:spTgt spid="92202"/>
                                        </p:tgtEl>
                                        <p:attrNameLst>
                                          <p:attrName>ppt_x</p:attrName>
                                        </p:attrNameLst>
                                      </p:cBhvr>
                                      <p:tavLst>
                                        <p:tav tm="0">
                                          <p:val>
                                            <p:strVal val="#ppt_x"/>
                                          </p:val>
                                        </p:tav>
                                        <p:tav tm="100000">
                                          <p:val>
                                            <p:strVal val="#ppt_x"/>
                                          </p:val>
                                        </p:tav>
                                      </p:tavLst>
                                    </p:anim>
                                    <p:anim calcmode="lin" valueType="num">
                                      <p:cBhvr additive="base">
                                        <p:cTn id="23" dur="500" fill="hold"/>
                                        <p:tgtEl>
                                          <p:spTgt spid="9220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2198"/>
                                        </p:tgtEl>
                                        <p:attrNameLst>
                                          <p:attrName>style.visibility</p:attrName>
                                        </p:attrNameLst>
                                      </p:cBhvr>
                                      <p:to>
                                        <p:strVal val="visible"/>
                                      </p:to>
                                    </p:set>
                                    <p:anim calcmode="lin" valueType="num">
                                      <p:cBhvr additive="base">
                                        <p:cTn id="28" dur="500" fill="hold"/>
                                        <p:tgtEl>
                                          <p:spTgt spid="92198"/>
                                        </p:tgtEl>
                                        <p:attrNameLst>
                                          <p:attrName>ppt_x</p:attrName>
                                        </p:attrNameLst>
                                      </p:cBhvr>
                                      <p:tavLst>
                                        <p:tav tm="0">
                                          <p:val>
                                            <p:strVal val="#ppt_x"/>
                                          </p:val>
                                        </p:tav>
                                        <p:tav tm="100000">
                                          <p:val>
                                            <p:strVal val="#ppt_x"/>
                                          </p:val>
                                        </p:tav>
                                      </p:tavLst>
                                    </p:anim>
                                    <p:anim calcmode="lin" valueType="num">
                                      <p:cBhvr additive="base">
                                        <p:cTn id="29" dur="500" fill="hold"/>
                                        <p:tgtEl>
                                          <p:spTgt spid="9219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2208"/>
                                        </p:tgtEl>
                                        <p:attrNameLst>
                                          <p:attrName>style.visibility</p:attrName>
                                        </p:attrNameLst>
                                      </p:cBhvr>
                                      <p:to>
                                        <p:strVal val="visible"/>
                                      </p:to>
                                    </p:set>
                                    <p:anim calcmode="lin" valueType="num">
                                      <p:cBhvr additive="base">
                                        <p:cTn id="34" dur="500" fill="hold"/>
                                        <p:tgtEl>
                                          <p:spTgt spid="92208"/>
                                        </p:tgtEl>
                                        <p:attrNameLst>
                                          <p:attrName>ppt_x</p:attrName>
                                        </p:attrNameLst>
                                      </p:cBhvr>
                                      <p:tavLst>
                                        <p:tav tm="0">
                                          <p:val>
                                            <p:strVal val="#ppt_x"/>
                                          </p:val>
                                        </p:tav>
                                        <p:tav tm="100000">
                                          <p:val>
                                            <p:strVal val="#ppt_x"/>
                                          </p:val>
                                        </p:tav>
                                      </p:tavLst>
                                    </p:anim>
                                    <p:anim calcmode="lin" valueType="num">
                                      <p:cBhvr additive="base">
                                        <p:cTn id="35" dur="500" fill="hold"/>
                                        <p:tgtEl>
                                          <p:spTgt spid="92208"/>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mph" presetSubtype="2" fill="hold" nodeType="clickEffect">
                                  <p:stCondLst>
                                    <p:cond delay="0"/>
                                  </p:stCondLst>
                                  <p:childTnLst>
                                    <p:animClr clrSpc="rgb" dir="cw">
                                      <p:cBhvr>
                                        <p:cTn id="39" dur="1000" fill="hold"/>
                                        <p:tgtEl>
                                          <p:spTgt spid="92207"/>
                                        </p:tgtEl>
                                        <p:attrNameLst>
                                          <p:attrName>fillcolor</p:attrName>
                                        </p:attrNameLst>
                                      </p:cBhvr>
                                      <p:to>
                                        <a:srgbClr val="DE4D42"/>
                                      </p:to>
                                    </p:animClr>
                                    <p:set>
                                      <p:cBhvr>
                                        <p:cTn id="40" dur="1000" fill="hold"/>
                                        <p:tgtEl>
                                          <p:spTgt spid="92207"/>
                                        </p:tgtEl>
                                        <p:attrNameLst>
                                          <p:attrName>fill.type</p:attrName>
                                        </p:attrNameLst>
                                      </p:cBhvr>
                                      <p:to>
                                        <p:strVal val="solid"/>
                                      </p:to>
                                    </p:set>
                                    <p:set>
                                      <p:cBhvr>
                                        <p:cTn id="41" dur="1000" fill="hold"/>
                                        <p:tgtEl>
                                          <p:spTgt spid="92207"/>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92187"/>
                                        </p:tgtEl>
                                        <p:attrNameLst>
                                          <p:attrName>fillcolor</p:attrName>
                                        </p:attrNameLst>
                                      </p:cBhvr>
                                      <p:to>
                                        <a:srgbClr val="DE4D42"/>
                                      </p:to>
                                    </p:animClr>
                                    <p:set>
                                      <p:cBhvr>
                                        <p:cTn id="44" dur="2000" fill="hold"/>
                                        <p:tgtEl>
                                          <p:spTgt spid="92187"/>
                                        </p:tgtEl>
                                        <p:attrNameLst>
                                          <p:attrName>fill.type</p:attrName>
                                        </p:attrNameLst>
                                      </p:cBhvr>
                                      <p:to>
                                        <p:strVal val="solid"/>
                                      </p:to>
                                    </p:set>
                                    <p:set>
                                      <p:cBhvr>
                                        <p:cTn id="45" dur="2000" fill="hold"/>
                                        <p:tgtEl>
                                          <p:spTgt spid="92187"/>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92188"/>
                                        </p:tgtEl>
                                        <p:attrNameLst>
                                          <p:attrName>fillcolor</p:attrName>
                                        </p:attrNameLst>
                                      </p:cBhvr>
                                      <p:to>
                                        <a:srgbClr val="DE4D42"/>
                                      </p:to>
                                    </p:animClr>
                                    <p:set>
                                      <p:cBhvr>
                                        <p:cTn id="48" dur="2000" fill="hold"/>
                                        <p:tgtEl>
                                          <p:spTgt spid="92188"/>
                                        </p:tgtEl>
                                        <p:attrNameLst>
                                          <p:attrName>fill.type</p:attrName>
                                        </p:attrNameLst>
                                      </p:cBhvr>
                                      <p:to>
                                        <p:strVal val="solid"/>
                                      </p:to>
                                    </p:set>
                                    <p:set>
                                      <p:cBhvr>
                                        <p:cTn id="49" dur="2000" fill="hold"/>
                                        <p:tgtEl>
                                          <p:spTgt spid="92188"/>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92206"/>
                                        </p:tgtEl>
                                        <p:attrNameLst>
                                          <p:attrName>fillcolor</p:attrName>
                                        </p:attrNameLst>
                                      </p:cBhvr>
                                      <p:to>
                                        <a:srgbClr val="DE4D42"/>
                                      </p:to>
                                    </p:animClr>
                                    <p:set>
                                      <p:cBhvr>
                                        <p:cTn id="52" dur="2000" fill="hold"/>
                                        <p:tgtEl>
                                          <p:spTgt spid="92206"/>
                                        </p:tgtEl>
                                        <p:attrNameLst>
                                          <p:attrName>fill.type</p:attrName>
                                        </p:attrNameLst>
                                      </p:cBhvr>
                                      <p:to>
                                        <p:strVal val="solid"/>
                                      </p:to>
                                    </p:set>
                                    <p:set>
                                      <p:cBhvr>
                                        <p:cTn id="53" dur="2000" fill="hold"/>
                                        <p:tgtEl>
                                          <p:spTgt spid="92206"/>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92196"/>
                                        </p:tgtEl>
                                        <p:attrNameLst>
                                          <p:attrName>fillcolor</p:attrName>
                                        </p:attrNameLst>
                                      </p:cBhvr>
                                      <p:to>
                                        <a:srgbClr val="DE4D42"/>
                                      </p:to>
                                    </p:animClr>
                                    <p:set>
                                      <p:cBhvr>
                                        <p:cTn id="58" dur="2000" fill="hold"/>
                                        <p:tgtEl>
                                          <p:spTgt spid="92196"/>
                                        </p:tgtEl>
                                        <p:attrNameLst>
                                          <p:attrName>fill.type</p:attrName>
                                        </p:attrNameLst>
                                      </p:cBhvr>
                                      <p:to>
                                        <p:strVal val="solid"/>
                                      </p:to>
                                    </p:set>
                                    <p:set>
                                      <p:cBhvr>
                                        <p:cTn id="59" dur="2000" fill="hold"/>
                                        <p:tgtEl>
                                          <p:spTgt spid="92196"/>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2000" fill="hold"/>
                                        <p:tgtEl>
                                          <p:spTgt spid="92205"/>
                                        </p:tgtEl>
                                        <p:attrNameLst>
                                          <p:attrName>fillcolor</p:attrName>
                                        </p:attrNameLst>
                                      </p:cBhvr>
                                      <p:to>
                                        <a:srgbClr val="DE4D42"/>
                                      </p:to>
                                    </p:animClr>
                                    <p:set>
                                      <p:cBhvr>
                                        <p:cTn id="62" dur="2000" fill="hold"/>
                                        <p:tgtEl>
                                          <p:spTgt spid="92205"/>
                                        </p:tgtEl>
                                        <p:attrNameLst>
                                          <p:attrName>fill.type</p:attrName>
                                        </p:attrNameLst>
                                      </p:cBhvr>
                                      <p:to>
                                        <p:strVal val="solid"/>
                                      </p:to>
                                    </p:set>
                                    <p:set>
                                      <p:cBhvr>
                                        <p:cTn id="63" dur="2000" fill="hold"/>
                                        <p:tgtEl>
                                          <p:spTgt spid="92205"/>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46"/>
                                        </p:tgtEl>
                                        <p:attrNameLst>
                                          <p:attrName>fillcolor</p:attrName>
                                        </p:attrNameLst>
                                      </p:cBhvr>
                                      <p:to>
                                        <a:srgbClr val="DE4D42"/>
                                      </p:to>
                                    </p:animClr>
                                    <p:set>
                                      <p:cBhvr>
                                        <p:cTn id="68" dur="2000" fill="hold"/>
                                        <p:tgtEl>
                                          <p:spTgt spid="46"/>
                                        </p:tgtEl>
                                        <p:attrNameLst>
                                          <p:attrName>fill.type</p:attrName>
                                        </p:attrNameLst>
                                      </p:cBhvr>
                                      <p:to>
                                        <p:strVal val="solid"/>
                                      </p:to>
                                    </p:set>
                                    <p:set>
                                      <p:cBhvr>
                                        <p:cTn id="69" dur="2000" fill="hold"/>
                                        <p:tgtEl>
                                          <p:spTgt spid="46"/>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92198"/>
                                        </p:tgtEl>
                                        <p:attrNameLst>
                                          <p:attrName>fillcolor</p:attrName>
                                        </p:attrNameLst>
                                      </p:cBhvr>
                                      <p:to>
                                        <a:srgbClr val="DE4D42"/>
                                      </p:to>
                                    </p:animClr>
                                    <p:set>
                                      <p:cBhvr>
                                        <p:cTn id="74" dur="2000" fill="hold"/>
                                        <p:tgtEl>
                                          <p:spTgt spid="92198"/>
                                        </p:tgtEl>
                                        <p:attrNameLst>
                                          <p:attrName>fill.type</p:attrName>
                                        </p:attrNameLst>
                                      </p:cBhvr>
                                      <p:to>
                                        <p:strVal val="solid"/>
                                      </p:to>
                                    </p:set>
                                    <p:set>
                                      <p:cBhvr>
                                        <p:cTn id="75" dur="2000" fill="hold"/>
                                        <p:tgtEl>
                                          <p:spTgt spid="9219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8" grpId="0" animBg="1"/>
      <p:bldP spid="92201" grpId="0" animBg="1"/>
      <p:bldP spid="92201" grpId="1" animBg="1"/>
      <p:bldP spid="92202" grpId="0" animBg="1"/>
      <p:bldP spid="92203" grpId="0" animBg="1"/>
      <p:bldP spid="922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Protection</a:t>
            </a:r>
            <a:endParaRPr lang="en-US" dirty="0"/>
          </a:p>
        </p:txBody>
      </p:sp>
      <p:sp>
        <p:nvSpPr>
          <p:cNvPr id="3" name="Content Placeholder 2"/>
          <p:cNvSpPr>
            <a:spLocks noGrp="1"/>
          </p:cNvSpPr>
          <p:nvPr>
            <p:ph idx="1"/>
          </p:nvPr>
        </p:nvSpPr>
        <p:spPr/>
        <p:txBody>
          <a:bodyPr>
            <a:normAutofit lnSpcReduction="10000"/>
          </a:bodyPr>
          <a:lstStyle/>
          <a:p>
            <a:pPr marL="282575" indent="-217488">
              <a:buFont typeface="Arial" panose="020B0604020202020204" pitchFamily="34" charset="0"/>
              <a:buChar char="•"/>
            </a:pPr>
            <a:r>
              <a:rPr lang="en-US" sz="2800" dirty="0" smtClean="0"/>
              <a:t>If a high enough percentage of the population is protected, disease does not spread</a:t>
            </a:r>
          </a:p>
          <a:p>
            <a:pPr marL="282575" indent="-217488">
              <a:buFont typeface="Arial" panose="020B0604020202020204" pitchFamily="34" charset="0"/>
              <a:buChar char="•"/>
            </a:pPr>
            <a:r>
              <a:rPr lang="en-US" sz="2800" dirty="0" smtClean="0"/>
              <a:t>The threshold immunization rate needed to prevent transmission varies based on both the disease and the characteristics of the vaccine</a:t>
            </a:r>
          </a:p>
          <a:p>
            <a:pPr marL="282575" indent="-217488">
              <a:buFont typeface="Arial" panose="020B0604020202020204" pitchFamily="34" charset="0"/>
              <a:buChar char="•"/>
            </a:pPr>
            <a:r>
              <a:rPr lang="en-US" sz="2800" dirty="0" smtClean="0"/>
              <a:t>The indication that we do not have community protection is outbreaks of disease</a:t>
            </a:r>
          </a:p>
          <a:p>
            <a:pPr marL="282575" indent="-217488">
              <a:buFont typeface="Arial" panose="020B0604020202020204" pitchFamily="34" charset="0"/>
              <a:buChar char="•"/>
            </a:pPr>
            <a:r>
              <a:rPr lang="en-US" sz="2800" dirty="0" smtClean="0"/>
              <a:t>In an outbreak even some of the immunized develop disease because no vaccine is 100% effective</a:t>
            </a:r>
            <a:endParaRPr lang="en-US" sz="2800" dirty="0"/>
          </a:p>
        </p:txBody>
      </p:sp>
    </p:spTree>
    <p:extLst>
      <p:ext uri="{BB962C8B-B14F-4D97-AF65-F5344CB8AC3E}">
        <p14:creationId xmlns:p14="http://schemas.microsoft.com/office/powerpoint/2010/main" val="22510322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558784"/>
            <a:ext cx="8434848" cy="1143000"/>
          </a:xfrm>
        </p:spPr>
        <p:txBody>
          <a:bodyPr>
            <a:normAutofit/>
          </a:bodyPr>
          <a:lstStyle/>
          <a:p>
            <a:r>
              <a:rPr lang="en-US" sz="4000" dirty="0"/>
              <a:t>Herd immunity depends on what herd you are in!</a:t>
            </a:r>
          </a:p>
        </p:txBody>
      </p:sp>
      <p:sp>
        <p:nvSpPr>
          <p:cNvPr id="4" name="Content Placeholder 3"/>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a:xfrm>
            <a:off x="8077200" y="6356351"/>
            <a:ext cx="2133600" cy="365125"/>
          </a:xfrm>
          <a:prstGeom prst="rect">
            <a:avLst/>
          </a:prstGeom>
        </p:spPr>
        <p:txBody>
          <a:bodyPr/>
          <a:lstStyle/>
          <a:p>
            <a:pPr>
              <a:defRPr/>
            </a:pPr>
            <a:fld id="{FF859B40-FCB5-4C07-A322-2DDB06D14957}" type="slidenum">
              <a:rPr lang="en-US" smtClean="0"/>
              <a:pPr>
                <a:defRPr/>
              </a:pPr>
              <a:t>14</a:t>
            </a:fld>
            <a:endParaRPr lang="en-US"/>
          </a:p>
        </p:txBody>
      </p:sp>
      <p:pic>
        <p:nvPicPr>
          <p:cNvPr id="159746" name="Picture 2"/>
          <p:cNvPicPr>
            <a:picLocks noChangeAspect="1" noChangeArrowheads="1"/>
          </p:cNvPicPr>
          <p:nvPr/>
        </p:nvPicPr>
        <p:blipFill>
          <a:blip r:embed="rId2" cstate="print"/>
          <a:srcRect/>
          <a:stretch>
            <a:fillRect/>
          </a:stretch>
        </p:blipFill>
        <p:spPr bwMode="auto">
          <a:xfrm>
            <a:off x="2861494" y="1859785"/>
            <a:ext cx="5510981" cy="4252937"/>
          </a:xfrm>
          <a:prstGeom prst="rect">
            <a:avLst/>
          </a:prstGeom>
          <a:noFill/>
          <a:ln w="9525">
            <a:noFill/>
            <a:miter lim="800000"/>
            <a:headEnd/>
            <a:tailEnd/>
          </a:ln>
        </p:spPr>
      </p:pic>
    </p:spTree>
    <p:extLst>
      <p:ext uri="{BB962C8B-B14F-4D97-AF65-F5344CB8AC3E}">
        <p14:creationId xmlns:p14="http://schemas.microsoft.com/office/powerpoint/2010/main" val="26772407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challenges in communicating about vaccines</a:t>
            </a:r>
            <a:endParaRPr lang="en-US" dirty="0"/>
          </a:p>
        </p:txBody>
      </p:sp>
      <p:sp>
        <p:nvSpPr>
          <p:cNvPr id="3" name="Content Placeholder 2"/>
          <p:cNvSpPr>
            <a:spLocks noGrp="1"/>
          </p:cNvSpPr>
          <p:nvPr>
            <p:ph idx="1"/>
          </p:nvPr>
        </p:nvSpPr>
        <p:spPr>
          <a:xfrm>
            <a:off x="1264557" y="1946996"/>
            <a:ext cx="7993743" cy="4318001"/>
          </a:xfrm>
        </p:spPr>
        <p:txBody>
          <a:bodyPr>
            <a:normAutofit/>
          </a:bodyPr>
          <a:lstStyle/>
          <a:p>
            <a:pPr marL="342900" indent="-342900">
              <a:buClrTx/>
              <a:buFont typeface="Wingdings" panose="05000000000000000000" pitchFamily="2" charset="2"/>
              <a:buChar char="§"/>
            </a:pPr>
            <a:r>
              <a:rPr lang="en-US" sz="2400" dirty="0"/>
              <a:t>Vaccines don’t always work</a:t>
            </a:r>
          </a:p>
          <a:p>
            <a:pPr marL="342900" indent="-342900">
              <a:buClrTx/>
              <a:buFont typeface="Wingdings" panose="05000000000000000000" pitchFamily="2" charset="2"/>
              <a:buChar char="§"/>
            </a:pPr>
            <a:r>
              <a:rPr lang="en-US" sz="2400" dirty="0"/>
              <a:t>Vaccines VERY rarely have serious adverse effects</a:t>
            </a:r>
          </a:p>
          <a:p>
            <a:pPr marL="342900" indent="-342900">
              <a:buClrTx/>
              <a:buFont typeface="Wingdings" panose="05000000000000000000" pitchFamily="2" charset="2"/>
              <a:buChar char="§"/>
            </a:pPr>
            <a:r>
              <a:rPr lang="en-US" sz="2400" dirty="0"/>
              <a:t>Vaccines make people lose sight of the reasons we give them</a:t>
            </a:r>
          </a:p>
          <a:p>
            <a:pPr marL="342900" indent="-342900">
              <a:buClrTx/>
              <a:buFont typeface="Wingdings" panose="05000000000000000000" pitchFamily="2" charset="2"/>
              <a:buChar char="§"/>
            </a:pPr>
            <a:r>
              <a:rPr lang="en-US" sz="2400" dirty="0"/>
              <a:t>It is human nature to assume a causal link between two things that are temporally associated</a:t>
            </a:r>
          </a:p>
          <a:p>
            <a:pPr marL="342900" indent="-342900">
              <a:buClrTx/>
              <a:buFont typeface="Wingdings" panose="05000000000000000000" pitchFamily="2" charset="2"/>
              <a:buChar char="§"/>
            </a:pPr>
            <a:r>
              <a:rPr lang="en-US" sz="2400" dirty="0" smtClean="0"/>
              <a:t>Low scientific literacy</a:t>
            </a:r>
            <a:endParaRPr lang="en-US" sz="2400" dirty="0"/>
          </a:p>
          <a:p>
            <a:pPr marL="342900" indent="-342900">
              <a:buClrTx/>
              <a:buFont typeface="Wingdings" panose="05000000000000000000" pitchFamily="2" charset="2"/>
              <a:buChar char="§"/>
            </a:pPr>
            <a:r>
              <a:rPr lang="en-US" sz="2400" dirty="0"/>
              <a:t>Emotion trumps science</a:t>
            </a:r>
          </a:p>
          <a:p>
            <a:endParaRPr lang="en-US" dirty="0"/>
          </a:p>
        </p:txBody>
      </p:sp>
    </p:spTree>
    <p:extLst>
      <p:ext uri="{BB962C8B-B14F-4D97-AF65-F5344CB8AC3E}">
        <p14:creationId xmlns:p14="http://schemas.microsoft.com/office/powerpoint/2010/main" val="41326461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1" y="422122"/>
            <a:ext cx="6029325" cy="1143000"/>
          </a:xfrm>
        </p:spPr>
        <p:txBody>
          <a:bodyPr>
            <a:normAutofit fontScale="90000"/>
          </a:bodyPr>
          <a:lstStyle/>
          <a:p>
            <a:r>
              <a:rPr lang="en-US" dirty="0" smtClean="0"/>
              <a:t>You do not want pertussis!</a:t>
            </a:r>
            <a:endParaRPr lang="en-US" dirty="0"/>
          </a:p>
        </p:txBody>
      </p:sp>
      <p:pic>
        <p:nvPicPr>
          <p:cNvPr id="3" name="videochildwhoop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03141" y="2311190"/>
            <a:ext cx="3271024" cy="2453268"/>
          </a:xfrm>
          <a:prstGeom prst="rect">
            <a:avLst/>
          </a:prstGeom>
        </p:spPr>
      </p:pic>
      <p:sp>
        <p:nvSpPr>
          <p:cNvPr id="5" name="TextBox 4"/>
          <p:cNvSpPr txBox="1"/>
          <p:nvPr/>
        </p:nvSpPr>
        <p:spPr>
          <a:xfrm>
            <a:off x="6043961" y="2486722"/>
            <a:ext cx="3925229" cy="2246769"/>
          </a:xfrm>
          <a:prstGeom prst="rect">
            <a:avLst/>
          </a:prstGeom>
          <a:noFill/>
        </p:spPr>
        <p:txBody>
          <a:bodyPr wrap="square" rtlCol="0">
            <a:spAutoFit/>
          </a:bodyPr>
          <a:lstStyle/>
          <a:p>
            <a:pPr marL="290513" indent="-290513">
              <a:buFont typeface="Arial" panose="020B0604020202020204" pitchFamily="34" charset="0"/>
              <a:buChar char="•"/>
            </a:pPr>
            <a:r>
              <a:rPr lang="en-US" sz="2800" dirty="0" smtClean="0"/>
              <a:t>Violent coughing spells</a:t>
            </a:r>
          </a:p>
          <a:p>
            <a:pPr marL="290513" indent="-290513">
              <a:buFont typeface="Arial" panose="020B0604020202020204" pitchFamily="34" charset="0"/>
              <a:buChar char="•"/>
            </a:pPr>
            <a:r>
              <a:rPr lang="en-US" sz="2800" dirty="0" smtClean="0"/>
              <a:t>The 100-day cough</a:t>
            </a:r>
          </a:p>
          <a:p>
            <a:pPr marL="290513" indent="-290513">
              <a:buFont typeface="Arial" panose="020B0604020202020204" pitchFamily="34" charset="0"/>
              <a:buChar char="•"/>
            </a:pPr>
            <a:r>
              <a:rPr lang="en-US" sz="2800" dirty="0" smtClean="0"/>
              <a:t>Loss of sleep</a:t>
            </a:r>
          </a:p>
          <a:p>
            <a:pPr marL="290513" indent="-290513">
              <a:buFont typeface="Arial" panose="020B0604020202020204" pitchFamily="34" charset="0"/>
              <a:buChar char="•"/>
            </a:pPr>
            <a:r>
              <a:rPr lang="en-US" sz="2800" dirty="0" smtClean="0"/>
              <a:t>Broken ribs</a:t>
            </a:r>
          </a:p>
          <a:p>
            <a:pPr marL="290513" indent="-290513">
              <a:buFont typeface="Arial" panose="020B0604020202020204" pitchFamily="34" charset="0"/>
              <a:buChar char="•"/>
            </a:pPr>
            <a:r>
              <a:rPr lang="en-US" sz="2800" dirty="0" smtClean="0"/>
              <a:t>Death in infants</a:t>
            </a:r>
            <a:endParaRPr lang="en-US" sz="2800" dirty="0"/>
          </a:p>
        </p:txBody>
      </p:sp>
    </p:spTree>
    <p:extLst>
      <p:ext uri="{BB962C8B-B14F-4D97-AF65-F5344CB8AC3E}">
        <p14:creationId xmlns:p14="http://schemas.microsoft.com/office/powerpoint/2010/main" val="442399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100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100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nodeType="afterEffect">
                                  <p:stCondLst>
                                    <p:cond delay="100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a:t>
            </a:r>
            <a:endParaRPr lang="en-US" dirty="0"/>
          </a:p>
        </p:txBody>
      </p:sp>
      <p:pic>
        <p:nvPicPr>
          <p:cNvPr id="4" name="Picture 5" descr="DSC_0018"/>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9023465" y="3989243"/>
            <a:ext cx="2132215" cy="1413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Koplik spots (mouth)"/>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8584679" y="1897063"/>
            <a:ext cx="1681714" cy="1482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4294967295"/>
          </p:nvPr>
        </p:nvSpPr>
        <p:spPr>
          <a:xfrm>
            <a:off x="921231" y="2094619"/>
            <a:ext cx="4835434" cy="736600"/>
          </a:xfrm>
        </p:spPr>
        <p:txBody>
          <a:bodyPr>
            <a:noAutofit/>
          </a:bodyPr>
          <a:lstStyle/>
          <a:p>
            <a:pPr marL="347663" indent="-263525">
              <a:buFont typeface="Arial" panose="020B0604020202020204" pitchFamily="34" charset="0"/>
              <a:buChar char="•"/>
            </a:pPr>
            <a:r>
              <a:rPr lang="en-US" sz="2400" dirty="0" smtClean="0"/>
              <a:t>111 cases linked to Disneyland</a:t>
            </a:r>
            <a:endParaRPr lang="en-US" sz="2400" dirty="0"/>
          </a:p>
          <a:p>
            <a:pPr marL="347663" indent="-263525">
              <a:buFont typeface="Arial" panose="020B0604020202020204" pitchFamily="34" charset="0"/>
              <a:buChar char="•"/>
            </a:pPr>
            <a:r>
              <a:rPr lang="en-US" sz="2400" dirty="0" smtClean="0"/>
              <a:t>Most unimmunized or with unknown immunization</a:t>
            </a:r>
            <a:endParaRPr lang="en-US" sz="2400" dirty="0"/>
          </a:p>
          <a:p>
            <a:pPr marL="347663" indent="-263525">
              <a:buFont typeface="Arial" panose="020B0604020202020204" pitchFamily="34" charset="0"/>
              <a:buChar char="•"/>
            </a:pPr>
            <a:r>
              <a:rPr lang="en-US" sz="2400" dirty="0" smtClean="0"/>
              <a:t>Cases spread to 7 states, Mexico and Canada</a:t>
            </a:r>
            <a:endParaRPr lang="en-US" sz="2400" dirty="0"/>
          </a:p>
          <a:p>
            <a:pPr marL="347663" indent="-263525">
              <a:buFont typeface="Arial" panose="020B0604020202020204" pitchFamily="34" charset="0"/>
              <a:buChar char="•"/>
            </a:pPr>
            <a:r>
              <a:rPr lang="en-US" sz="2400" dirty="0" smtClean="0"/>
              <a:t>Some cases spread in healthcare locations</a:t>
            </a:r>
            <a:endParaRPr lang="en-US" sz="2400" dirty="0"/>
          </a:p>
          <a:p>
            <a:pPr marL="347663" indent="-263525">
              <a:buFont typeface="Arial" panose="020B0604020202020204" pitchFamily="34" charset="0"/>
              <a:buChar char="•"/>
            </a:pPr>
            <a:r>
              <a:rPr lang="en-US" sz="2400" dirty="0" smtClean="0"/>
              <a:t>Children too young to be immunized were affected</a:t>
            </a:r>
            <a:endParaRPr lang="en-US" sz="2400" dirty="0"/>
          </a:p>
        </p:txBody>
      </p:sp>
      <p:pic>
        <p:nvPicPr>
          <p:cNvPr id="9" name="Picture 2" descr="Measle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6380" y="1923588"/>
            <a:ext cx="1630327" cy="32606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7865" y="126902"/>
            <a:ext cx="1097279" cy="146303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6665" y="126902"/>
            <a:ext cx="1648916" cy="1463038"/>
          </a:xfrm>
          <a:prstGeom prst="rect">
            <a:avLst/>
          </a:prstGeom>
        </p:spPr>
      </p:pic>
      <p:sp>
        <p:nvSpPr>
          <p:cNvPr id="3" name="TextBox 2"/>
          <p:cNvSpPr txBox="1"/>
          <p:nvPr/>
        </p:nvSpPr>
        <p:spPr>
          <a:xfrm>
            <a:off x="1222866" y="6389915"/>
            <a:ext cx="6607628" cy="369332"/>
          </a:xfrm>
          <a:prstGeom prst="rect">
            <a:avLst/>
          </a:prstGeom>
          <a:noFill/>
        </p:spPr>
        <p:txBody>
          <a:bodyPr wrap="square" rtlCol="0">
            <a:spAutoFit/>
          </a:bodyPr>
          <a:lstStyle/>
          <a:p>
            <a:r>
              <a:rPr lang="en-US" b="1" dirty="0" smtClean="0">
                <a:solidFill>
                  <a:schemeClr val="bg1"/>
                </a:solidFill>
              </a:rPr>
              <a:t>MMWR, April </a:t>
            </a:r>
            <a:r>
              <a:rPr lang="en-US" b="1" dirty="0">
                <a:solidFill>
                  <a:schemeClr val="bg1"/>
                </a:solidFill>
              </a:rPr>
              <a:t>17, 2015 / 64(14);373-376</a:t>
            </a:r>
            <a:endParaRPr lang="en-US" dirty="0">
              <a:solidFill>
                <a:schemeClr val="bg1"/>
              </a:solidFill>
            </a:endParaRPr>
          </a:p>
        </p:txBody>
      </p:sp>
    </p:spTree>
    <p:extLst>
      <p:ext uri="{BB962C8B-B14F-4D97-AF65-F5344CB8AC3E}">
        <p14:creationId xmlns:p14="http://schemas.microsoft.com/office/powerpoint/2010/main" val="17377694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Issues emphasized during the 2015 Disneyland measles outbreak</a:t>
            </a:r>
            <a:endParaRPr lang="en-US" dirty="0"/>
          </a:p>
        </p:txBody>
      </p:sp>
      <p:sp>
        <p:nvSpPr>
          <p:cNvPr id="8" name="Content Placeholder 7"/>
          <p:cNvSpPr>
            <a:spLocks noGrp="1"/>
          </p:cNvSpPr>
          <p:nvPr>
            <p:ph idx="1"/>
          </p:nvPr>
        </p:nvSpPr>
        <p:spPr/>
        <p:txBody>
          <a:bodyPr>
            <a:normAutofit lnSpcReduction="10000"/>
          </a:bodyPr>
          <a:lstStyle/>
          <a:p>
            <a:pPr marL="342900" indent="-342900">
              <a:buFont typeface="Arial" panose="020B0604020202020204" pitchFamily="34" charset="0"/>
              <a:buChar char="•"/>
            </a:pPr>
            <a:r>
              <a:rPr lang="en-US" sz="3200" dirty="0" smtClean="0"/>
              <a:t>Vaccine preventable diseases are still around</a:t>
            </a:r>
          </a:p>
          <a:p>
            <a:pPr marL="342900" indent="-342900">
              <a:buFont typeface="Arial" panose="020B0604020202020204" pitchFamily="34" charset="0"/>
              <a:buChar char="•"/>
            </a:pPr>
            <a:r>
              <a:rPr lang="en-US" sz="3200" dirty="0" smtClean="0"/>
              <a:t>Some infections are extremely contagious</a:t>
            </a:r>
          </a:p>
          <a:p>
            <a:pPr marL="342900" indent="-342900">
              <a:buFont typeface="Arial" panose="020B0604020202020204" pitchFamily="34" charset="0"/>
              <a:buChar char="•"/>
            </a:pPr>
            <a:r>
              <a:rPr lang="en-US" sz="3200" dirty="0" smtClean="0"/>
              <a:t>Exposures occur in everyday places</a:t>
            </a:r>
          </a:p>
          <a:p>
            <a:pPr marL="342900" indent="-342900">
              <a:buFont typeface="Arial" panose="020B0604020202020204" pitchFamily="34" charset="0"/>
              <a:buChar char="•"/>
            </a:pPr>
            <a:r>
              <a:rPr lang="en-US" sz="3200" dirty="0" smtClean="0"/>
              <a:t>Our society is very mobile</a:t>
            </a:r>
          </a:p>
          <a:p>
            <a:pPr marL="342900" indent="-342900">
              <a:buFont typeface="Arial" panose="020B0604020202020204" pitchFamily="34" charset="0"/>
              <a:buChar char="•"/>
            </a:pPr>
            <a:r>
              <a:rPr lang="en-US" sz="3200" dirty="0" smtClean="0"/>
              <a:t>It is hard to get the genie back in the bottle</a:t>
            </a:r>
          </a:p>
          <a:p>
            <a:pPr marL="342900" indent="-342900">
              <a:buFont typeface="Arial" panose="020B0604020202020204" pitchFamily="34" charset="0"/>
              <a:buChar char="•"/>
            </a:pPr>
            <a:r>
              <a:rPr lang="en-US" sz="3200" dirty="0" smtClean="0"/>
              <a:t>The decisions of one person affect people</a:t>
            </a:r>
          </a:p>
          <a:p>
            <a:pPr marL="342900" indent="0">
              <a:spcBef>
                <a:spcPts val="0"/>
              </a:spcBef>
              <a:buNone/>
            </a:pPr>
            <a:r>
              <a:rPr lang="en-US" sz="3200" dirty="0" smtClean="0"/>
              <a:t> they don’t even know</a:t>
            </a:r>
            <a:endParaRPr lang="en-US" sz="3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568" y="1845734"/>
            <a:ext cx="2043112" cy="153036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589" y="3733800"/>
            <a:ext cx="2540856" cy="1427638"/>
          </a:xfrm>
          <a:prstGeom prst="rect">
            <a:avLst/>
          </a:prstGeom>
        </p:spPr>
      </p:pic>
    </p:spTree>
    <p:extLst>
      <p:ext uri="{BB962C8B-B14F-4D97-AF65-F5344CB8AC3E}">
        <p14:creationId xmlns:p14="http://schemas.microsoft.com/office/powerpoint/2010/main" val="1386575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California Immunization Legislation</a:t>
            </a:r>
            <a:endParaRPr lang="en-US" dirty="0"/>
          </a:p>
        </p:txBody>
      </p:sp>
      <p:sp>
        <p:nvSpPr>
          <p:cNvPr id="3" name="Content Placeholder 2"/>
          <p:cNvSpPr>
            <a:spLocks noGrp="1"/>
          </p:cNvSpPr>
          <p:nvPr>
            <p:ph idx="1"/>
          </p:nvPr>
        </p:nvSpPr>
        <p:spPr/>
        <p:txBody>
          <a:bodyPr>
            <a:normAutofit/>
          </a:bodyPr>
          <a:lstStyle/>
          <a:p>
            <a:r>
              <a:rPr lang="en-US" sz="2800" dirty="0" smtClean="0"/>
              <a:t>AB2109-2014</a:t>
            </a:r>
          </a:p>
          <a:p>
            <a:pPr lvl="1"/>
            <a:r>
              <a:rPr lang="en-US" sz="2400" dirty="0" smtClean="0"/>
              <a:t>Required that parents who wanted to exempt their children from school-mandated vaccines needed to provide a form from their child’s doctor that the parents had been informed about the risks and benefits of childhood vaccines.  Allowed for a religious exemption</a:t>
            </a:r>
          </a:p>
          <a:p>
            <a:pPr lvl="1"/>
            <a:endParaRPr lang="en-US" sz="2400" dirty="0"/>
          </a:p>
          <a:p>
            <a:r>
              <a:rPr lang="en-US" sz="2800" dirty="0" smtClean="0"/>
              <a:t>SB277-2015</a:t>
            </a:r>
          </a:p>
          <a:p>
            <a:pPr lvl="1"/>
            <a:r>
              <a:rPr lang="en-US" sz="2400" dirty="0" smtClean="0"/>
              <a:t>Eliminates all but medical exemptions for school-mandated vaccines. No religious exemption. n, no personal-belief exemption.  Goes into effect in 2016.</a:t>
            </a:r>
          </a:p>
        </p:txBody>
      </p:sp>
    </p:spTree>
    <p:extLst>
      <p:ext uri="{BB962C8B-B14F-4D97-AF65-F5344CB8AC3E}">
        <p14:creationId xmlns:p14="http://schemas.microsoft.com/office/powerpoint/2010/main" val="31957260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755" y="587502"/>
            <a:ext cx="10058400" cy="3566160"/>
          </a:xfrm>
        </p:spPr>
        <p:txBody>
          <a:bodyPr/>
          <a:lstStyle/>
          <a:p>
            <a:r>
              <a:rPr lang="en-US" dirty="0" smtClean="0"/>
              <a:t>The Importance of Education Related to Immunizations</a:t>
            </a:r>
            <a:endParaRPr lang="en-US" dirty="0"/>
          </a:p>
        </p:txBody>
      </p:sp>
      <p:sp>
        <p:nvSpPr>
          <p:cNvPr id="3" name="Subtitle 2"/>
          <p:cNvSpPr>
            <a:spLocks noGrp="1"/>
          </p:cNvSpPr>
          <p:nvPr>
            <p:ph type="subTitle" idx="1"/>
          </p:nvPr>
        </p:nvSpPr>
        <p:spPr>
          <a:xfrm>
            <a:off x="1238250" y="4475163"/>
            <a:ext cx="9144000" cy="1655762"/>
          </a:xfrm>
        </p:spPr>
        <p:txBody>
          <a:bodyPr/>
          <a:lstStyle/>
          <a:p>
            <a:r>
              <a:rPr lang="en-US" dirty="0" smtClean="0"/>
              <a:t>Mark H. Sawyer, MD</a:t>
            </a:r>
          </a:p>
          <a:p>
            <a:r>
              <a:rPr lang="en-US" dirty="0" smtClean="0"/>
              <a:t>UCSD School of Medicine</a:t>
            </a:r>
          </a:p>
          <a:p>
            <a:r>
              <a:rPr lang="en-US" dirty="0" err="1" smtClean="0"/>
              <a:t>Rady</a:t>
            </a:r>
            <a:r>
              <a:rPr lang="en-US" dirty="0" smtClean="0"/>
              <a:t> Children’s Hospital San Diego</a:t>
            </a:r>
            <a:endParaRPr lang="en-US" dirty="0"/>
          </a:p>
        </p:txBody>
      </p:sp>
    </p:spTree>
    <p:extLst>
      <p:ext uri="{BB962C8B-B14F-4D97-AF65-F5344CB8AC3E}">
        <p14:creationId xmlns:p14="http://schemas.microsoft.com/office/powerpoint/2010/main" val="13656749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marL="228600" indent="-228600">
              <a:buFont typeface="Arial" panose="020B0604020202020204" pitchFamily="34" charset="0"/>
              <a:buChar char="•"/>
            </a:pPr>
            <a:r>
              <a:rPr lang="en-US" sz="2400" dirty="0" smtClean="0"/>
              <a:t>Immunizations have saved millions of lives</a:t>
            </a:r>
          </a:p>
          <a:p>
            <a:pPr marL="228600" indent="-228600">
              <a:buFont typeface="Arial" panose="020B0604020202020204" pitchFamily="34" charset="0"/>
              <a:buChar char="•"/>
            </a:pPr>
            <a:r>
              <a:rPr lang="en-US" sz="2400" dirty="0" smtClean="0"/>
              <a:t>The vast majority of parents choose to immunize their children</a:t>
            </a:r>
          </a:p>
          <a:p>
            <a:pPr marL="228600" indent="-228600">
              <a:buFont typeface="Arial" panose="020B0604020202020204" pitchFamily="34" charset="0"/>
              <a:buChar char="•"/>
            </a:pPr>
            <a:r>
              <a:rPr lang="en-US" sz="2400" dirty="0" smtClean="0"/>
              <a:t>Vaccine-preventable diseases are still around and will make a </a:t>
            </a:r>
            <a:r>
              <a:rPr lang="en-US" sz="2400" smtClean="0"/>
              <a:t>comeback if immunization </a:t>
            </a:r>
            <a:r>
              <a:rPr lang="en-US" sz="2400" dirty="0" smtClean="0"/>
              <a:t>rates drop</a:t>
            </a:r>
          </a:p>
          <a:p>
            <a:pPr marL="228600" indent="-228600">
              <a:buFont typeface="Arial" panose="020B0604020202020204" pitchFamily="34" charset="0"/>
              <a:buChar char="•"/>
            </a:pPr>
            <a:r>
              <a:rPr lang="en-US" sz="2400" dirty="0" err="1" smtClean="0"/>
              <a:t>Undervaccinated</a:t>
            </a:r>
            <a:r>
              <a:rPr lang="en-US" sz="2400" dirty="0" smtClean="0"/>
              <a:t> children cluster geographically</a:t>
            </a:r>
          </a:p>
          <a:p>
            <a:pPr marL="228600" indent="-228600">
              <a:buFont typeface="Arial" panose="020B0604020202020204" pitchFamily="34" charset="0"/>
              <a:buChar char="•"/>
            </a:pPr>
            <a:r>
              <a:rPr lang="en-US" sz="2400" dirty="0" smtClean="0"/>
              <a:t>A parent’s decision to leave their children unimmunized threatens community protection and affects us all</a:t>
            </a:r>
            <a:endParaRPr lang="en-US" sz="2400" dirty="0"/>
          </a:p>
        </p:txBody>
      </p:sp>
    </p:spTree>
    <p:extLst>
      <p:ext uri="{BB962C8B-B14F-4D97-AF65-F5344CB8AC3E}">
        <p14:creationId xmlns:p14="http://schemas.microsoft.com/office/powerpoint/2010/main" val="39364471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rrowheads="1"/>
          </p:cNvSpPr>
          <p:nvPr>
            <p:ph type="title"/>
          </p:nvPr>
        </p:nvSpPr>
        <p:spPr/>
        <p:txBody>
          <a:bodyPr vert="horz" lIns="90488" tIns="44450" rIns="90488" bIns="44450" rtlCol="0" anchor="b">
            <a:normAutofit/>
          </a:bodyPr>
          <a:lstStyle/>
          <a:p>
            <a:r>
              <a:rPr lang="en-US" b="0" dirty="0" smtClean="0"/>
              <a:t>Accurate Immunization Information</a:t>
            </a:r>
            <a:endParaRPr lang="en-US" b="0" dirty="0" smtClean="0">
              <a:latin typeface="Book Antiqua" pitchFamily="18" charset="0"/>
            </a:endParaRPr>
          </a:p>
        </p:txBody>
      </p:sp>
      <p:sp>
        <p:nvSpPr>
          <p:cNvPr id="122882" name="Rectangle 3"/>
          <p:cNvSpPr>
            <a:spLocks noGrp="1" noChangeArrowheads="1"/>
          </p:cNvSpPr>
          <p:nvPr>
            <p:ph sz="half" idx="1"/>
          </p:nvPr>
        </p:nvSpPr>
        <p:spPr>
          <a:xfrm>
            <a:off x="1021078" y="1845735"/>
            <a:ext cx="4937760" cy="4023360"/>
          </a:xfrm>
        </p:spPr>
        <p:txBody>
          <a:bodyPr vert="horz" lIns="90488" tIns="44450" rIns="90488" bIns="44450" rtlCol="0">
            <a:normAutofit fontScale="92500" lnSpcReduction="20000"/>
          </a:bodyPr>
          <a:lstStyle/>
          <a:p>
            <a:pPr marL="285750" indent="-285750">
              <a:lnSpc>
                <a:spcPct val="110000"/>
              </a:lnSpc>
              <a:spcBef>
                <a:spcPct val="30000"/>
              </a:spcBef>
              <a:buNone/>
              <a:tabLst>
                <a:tab pos="571500" algn="l"/>
              </a:tabLst>
            </a:pPr>
            <a:r>
              <a:rPr lang="en-US" dirty="0" smtClean="0"/>
              <a:t>CDC/NIP </a:t>
            </a:r>
            <a:r>
              <a:rPr lang="en-US" dirty="0"/>
              <a:t>(</a:t>
            </a:r>
            <a:r>
              <a:rPr lang="en-US" dirty="0">
                <a:hlinkClick r:id="rId2"/>
              </a:rPr>
              <a:t>www.cdc.gov/nip</a:t>
            </a:r>
            <a:r>
              <a:rPr lang="en-US" dirty="0" smtClean="0"/>
              <a:t>)</a:t>
            </a:r>
          </a:p>
          <a:p>
            <a:pPr marL="285750" indent="-285750">
              <a:lnSpc>
                <a:spcPct val="110000"/>
              </a:lnSpc>
              <a:spcBef>
                <a:spcPct val="30000"/>
              </a:spcBef>
              <a:buNone/>
              <a:tabLst>
                <a:tab pos="571500" algn="l"/>
              </a:tabLst>
            </a:pPr>
            <a:r>
              <a:rPr lang="en-US" dirty="0" smtClean="0"/>
              <a:t>American Academy of Pediatrics </a:t>
            </a:r>
            <a:r>
              <a:rPr lang="en-US" dirty="0"/>
              <a:t>(</a:t>
            </a:r>
            <a:r>
              <a:rPr lang="en-US" dirty="0">
                <a:hlinkClick r:id="rId3"/>
              </a:rPr>
              <a:t>www.aap.org</a:t>
            </a:r>
            <a:r>
              <a:rPr lang="en-US" dirty="0" smtClean="0"/>
              <a:t>)</a:t>
            </a:r>
          </a:p>
          <a:p>
            <a:pPr marL="285750" indent="-285750">
              <a:lnSpc>
                <a:spcPct val="110000"/>
              </a:lnSpc>
              <a:spcBef>
                <a:spcPct val="30000"/>
              </a:spcBef>
              <a:buNone/>
              <a:tabLst>
                <a:tab pos="571500" algn="l"/>
              </a:tabLst>
            </a:pPr>
            <a:r>
              <a:rPr lang="en-US" dirty="0"/>
              <a:t>American Academy of Family Physicians (www.aafp.org/)</a:t>
            </a:r>
          </a:p>
          <a:p>
            <a:pPr marL="285750" indent="-285750">
              <a:lnSpc>
                <a:spcPct val="110000"/>
              </a:lnSpc>
              <a:spcBef>
                <a:spcPct val="30000"/>
              </a:spcBef>
              <a:buNone/>
              <a:tabLst>
                <a:tab pos="571500" algn="l"/>
              </a:tabLst>
            </a:pPr>
            <a:r>
              <a:rPr lang="en-US" dirty="0" smtClean="0"/>
              <a:t>National Network of Immunization Information </a:t>
            </a:r>
            <a:r>
              <a:rPr lang="en-US" dirty="0"/>
              <a:t>(www.immunizationinfo.org) </a:t>
            </a:r>
          </a:p>
          <a:p>
            <a:pPr marL="285750" indent="-285750">
              <a:lnSpc>
                <a:spcPct val="110000"/>
              </a:lnSpc>
              <a:spcBef>
                <a:spcPct val="30000"/>
              </a:spcBef>
              <a:buNone/>
              <a:tabLst>
                <a:tab pos="571500" algn="l"/>
              </a:tabLst>
            </a:pPr>
            <a:r>
              <a:rPr lang="en-US" dirty="0" smtClean="0"/>
              <a:t>Vaccine Education Center (www.vaccine.chop.edu</a:t>
            </a:r>
            <a:r>
              <a:rPr lang="en-US" dirty="0"/>
              <a:t>)</a:t>
            </a:r>
          </a:p>
          <a:p>
            <a:pPr marL="285750" indent="-285750">
              <a:lnSpc>
                <a:spcPct val="110000"/>
              </a:lnSpc>
              <a:spcBef>
                <a:spcPct val="30000"/>
              </a:spcBef>
              <a:buNone/>
              <a:tabLst>
                <a:tab pos="571500" algn="l"/>
              </a:tabLst>
            </a:pPr>
            <a:r>
              <a:rPr lang="en-US" dirty="0" smtClean="0"/>
              <a:t>Immunization Action Coalition </a:t>
            </a:r>
            <a:r>
              <a:rPr lang="en-US" dirty="0"/>
              <a:t>(www.immunize.org)</a:t>
            </a:r>
          </a:p>
          <a:p>
            <a:pPr marL="285750" indent="-285750">
              <a:lnSpc>
                <a:spcPct val="110000"/>
              </a:lnSpc>
              <a:spcBef>
                <a:spcPct val="30000"/>
              </a:spcBef>
              <a:buNone/>
              <a:tabLst>
                <a:tab pos="571500" algn="l"/>
              </a:tabLst>
            </a:pPr>
            <a:r>
              <a:rPr lang="en-US" dirty="0"/>
              <a:t>			</a:t>
            </a:r>
            <a:endParaRPr lang="en-US" dirty="0" smtClean="0">
              <a:solidFill>
                <a:schemeClr val="tx2"/>
              </a:solidFill>
            </a:endParaRPr>
          </a:p>
          <a:p>
            <a:pPr marL="285750" indent="-285750">
              <a:spcBef>
                <a:spcPct val="30000"/>
              </a:spcBef>
              <a:buNone/>
              <a:tabLst>
                <a:tab pos="571500" algn="l"/>
              </a:tabLst>
            </a:pPr>
            <a:r>
              <a:rPr lang="en-US" dirty="0" smtClean="0">
                <a:solidFill>
                  <a:schemeClr val="tx2"/>
                </a:solidFill>
              </a:rPr>
              <a:t>		</a:t>
            </a:r>
            <a:r>
              <a:rPr lang="en-US" dirty="0" smtClean="0"/>
              <a:t>			</a:t>
            </a:r>
          </a:p>
          <a:p>
            <a:pPr marL="285750" indent="-285750">
              <a:spcBef>
                <a:spcPct val="30000"/>
              </a:spcBef>
              <a:buNone/>
              <a:tabLst>
                <a:tab pos="571500" algn="l"/>
              </a:tabLst>
            </a:pPr>
            <a:endParaRPr lang="en-US" dirty="0" smtClean="0"/>
          </a:p>
        </p:txBody>
      </p:sp>
      <p:sp>
        <p:nvSpPr>
          <p:cNvPr id="2" name="Content Placeholder 1"/>
          <p:cNvSpPr>
            <a:spLocks noGrp="1"/>
          </p:cNvSpPr>
          <p:nvPr>
            <p:ph sz="half" idx="2"/>
          </p:nvPr>
        </p:nvSpPr>
        <p:spPr/>
        <p:txBody>
          <a:bodyPr>
            <a:normAutofit fontScale="92500" lnSpcReduction="20000"/>
          </a:bodyPr>
          <a:lstStyle/>
          <a:p>
            <a:pPr marL="285750" indent="-285750">
              <a:lnSpc>
                <a:spcPct val="110000"/>
              </a:lnSpc>
              <a:spcBef>
                <a:spcPct val="30000"/>
              </a:spcBef>
              <a:buNone/>
              <a:tabLst>
                <a:tab pos="571500" algn="l"/>
              </a:tabLst>
            </a:pPr>
            <a:r>
              <a:rPr lang="en-US" dirty="0" smtClean="0"/>
              <a:t>Institute for Vaccine Safety </a:t>
            </a:r>
            <a:r>
              <a:rPr lang="en-US" dirty="0"/>
              <a:t>(www.vaccinesafety.edu)</a:t>
            </a:r>
          </a:p>
          <a:p>
            <a:pPr marL="285750" indent="-285750">
              <a:lnSpc>
                <a:spcPct val="110000"/>
              </a:lnSpc>
              <a:spcBef>
                <a:spcPct val="30000"/>
              </a:spcBef>
              <a:buNone/>
              <a:tabLst>
                <a:tab pos="571500" algn="l"/>
              </a:tabLst>
            </a:pPr>
            <a:r>
              <a:rPr lang="en-US" dirty="0" smtClean="0"/>
              <a:t>Vaccine </a:t>
            </a:r>
            <a:r>
              <a:rPr lang="en-US" dirty="0"/>
              <a:t>Page (www.vaccines.org)</a:t>
            </a:r>
          </a:p>
          <a:p>
            <a:pPr marL="285750" indent="-285750">
              <a:lnSpc>
                <a:spcPct val="110000"/>
              </a:lnSpc>
              <a:spcBef>
                <a:spcPct val="30000"/>
              </a:spcBef>
              <a:buNone/>
              <a:tabLst>
                <a:tab pos="571500" algn="l"/>
              </a:tabLst>
            </a:pPr>
            <a:r>
              <a:rPr lang="en-US" dirty="0" smtClean="0"/>
              <a:t>Every </a:t>
            </a:r>
            <a:r>
              <a:rPr lang="en-US" dirty="0"/>
              <a:t>Child by Two (www.ecbt.org)</a:t>
            </a:r>
          </a:p>
          <a:p>
            <a:pPr marL="285750" indent="-285750">
              <a:lnSpc>
                <a:spcPct val="110000"/>
              </a:lnSpc>
              <a:spcBef>
                <a:spcPct val="30000"/>
              </a:spcBef>
              <a:buNone/>
              <a:tabLst>
                <a:tab pos="571500" algn="l"/>
              </a:tabLst>
            </a:pPr>
            <a:r>
              <a:rPr lang="en-US" dirty="0" smtClean="0"/>
              <a:t>California Department of Public Health.gov </a:t>
            </a:r>
            <a:r>
              <a:rPr lang="en-US" dirty="0"/>
              <a:t>(shot for </a:t>
            </a:r>
            <a:r>
              <a:rPr lang="en-US" dirty="0" smtClean="0"/>
              <a:t>shot)</a:t>
            </a:r>
          </a:p>
          <a:p>
            <a:pPr marL="285750" indent="-285750">
              <a:lnSpc>
                <a:spcPct val="110000"/>
              </a:lnSpc>
              <a:spcBef>
                <a:spcPct val="30000"/>
              </a:spcBef>
              <a:buNone/>
              <a:tabLst>
                <a:tab pos="571500" algn="l"/>
              </a:tabLst>
            </a:pPr>
            <a:r>
              <a:rPr lang="en-US" dirty="0" smtClean="0"/>
              <a:t>Parents of Kids with Infectious Diseases </a:t>
            </a:r>
            <a:r>
              <a:rPr lang="en-US" dirty="0"/>
              <a:t>(</a:t>
            </a:r>
            <a:r>
              <a:rPr lang="en-US" dirty="0">
                <a:hlinkClick r:id="rId4"/>
              </a:rPr>
              <a:t>http://www.pkids.org</a:t>
            </a:r>
            <a:r>
              <a:rPr lang="en-US" dirty="0" smtClean="0">
                <a:hlinkClick r:id="rId4"/>
              </a:rPr>
              <a:t>/</a:t>
            </a:r>
            <a:r>
              <a:rPr lang="en-US" dirty="0" smtClean="0"/>
              <a:t>)</a:t>
            </a:r>
          </a:p>
          <a:p>
            <a:pPr marL="285750" indent="-285750">
              <a:lnSpc>
                <a:spcPct val="110000"/>
              </a:lnSpc>
              <a:spcBef>
                <a:spcPct val="30000"/>
              </a:spcBef>
              <a:buNone/>
              <a:tabLst>
                <a:tab pos="571500" algn="l"/>
              </a:tabLst>
            </a:pPr>
            <a:r>
              <a:rPr lang="en-US" dirty="0" smtClean="0"/>
              <a:t>Voices for </a:t>
            </a:r>
            <a:r>
              <a:rPr lang="en-US" dirty="0"/>
              <a:t>Vaccines (</a:t>
            </a:r>
            <a:r>
              <a:rPr lang="en-US" dirty="0">
                <a:hlinkClick r:id="rId5"/>
              </a:rPr>
              <a:t>http://www.voicesforvaccines.org</a:t>
            </a:r>
            <a:r>
              <a:rPr lang="en-US" dirty="0" smtClean="0">
                <a:hlinkClick r:id="rId5"/>
              </a:rPr>
              <a:t>/</a:t>
            </a:r>
            <a:r>
              <a:rPr lang="en-US" dirty="0" smtClean="0"/>
              <a:t>) </a:t>
            </a:r>
          </a:p>
          <a:p>
            <a:pPr marL="285750" indent="-285750">
              <a:lnSpc>
                <a:spcPct val="110000"/>
              </a:lnSpc>
              <a:spcBef>
                <a:spcPct val="30000"/>
              </a:spcBef>
              <a:buNone/>
              <a:tabLst>
                <a:tab pos="571500" algn="l"/>
              </a:tabLst>
            </a:pPr>
            <a:r>
              <a:rPr lang="en-US" dirty="0" smtClean="0"/>
              <a:t>Families </a:t>
            </a:r>
            <a:r>
              <a:rPr lang="en-US" dirty="0"/>
              <a:t>Fighting Flu (http://www.familiesfightingflu.org</a:t>
            </a:r>
            <a:r>
              <a:rPr lang="en-US" dirty="0" smtClean="0"/>
              <a:t>/)</a:t>
            </a:r>
            <a:endParaRPr lang="en-US" dirty="0"/>
          </a:p>
        </p:txBody>
      </p:sp>
    </p:spTree>
    <p:extLst>
      <p:ext uri="{BB962C8B-B14F-4D97-AF65-F5344CB8AC3E}">
        <p14:creationId xmlns:p14="http://schemas.microsoft.com/office/powerpoint/2010/main" val="282887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23924" y="1756959"/>
            <a:ext cx="6543675" cy="4457230"/>
          </a:xfrm>
          <a:prstGeom prst="rect">
            <a:avLst/>
          </a:prstGeom>
          <a:noFill/>
          <a:ln w="9525">
            <a:noFill/>
            <a:miter lim="800000"/>
            <a:headEnd/>
            <a:tailEnd/>
          </a:ln>
        </p:spPr>
      </p:pic>
      <p:sp>
        <p:nvSpPr>
          <p:cNvPr id="6147" name="Rectangle 3"/>
          <p:cNvSpPr>
            <a:spLocks noChangeArrowheads="1"/>
          </p:cNvSpPr>
          <p:nvPr/>
        </p:nvSpPr>
        <p:spPr bwMode="auto">
          <a:xfrm>
            <a:off x="1290638" y="6442948"/>
            <a:ext cx="10901362" cy="369332"/>
          </a:xfrm>
          <a:prstGeom prst="rect">
            <a:avLst/>
          </a:prstGeom>
          <a:noFill/>
          <a:ln w="9525">
            <a:noFill/>
            <a:miter lim="800000"/>
            <a:headEnd/>
            <a:tailEnd/>
          </a:ln>
        </p:spPr>
        <p:txBody>
          <a:bodyPr wrap="square">
            <a:spAutoFit/>
          </a:bodyPr>
          <a:lstStyle/>
          <a:p>
            <a:pPr>
              <a:spcBef>
                <a:spcPct val="50000"/>
              </a:spcBef>
            </a:pPr>
            <a:r>
              <a:rPr lang="en-US" dirty="0">
                <a:solidFill>
                  <a:schemeClr val="bg1"/>
                </a:solidFill>
              </a:rPr>
              <a:t>CDC, Epidemiology and Prevention of Vaccine-Preventable Diseases, 9th ed., </a:t>
            </a:r>
            <a:r>
              <a:rPr lang="en-US" dirty="0" smtClean="0">
                <a:solidFill>
                  <a:schemeClr val="bg1"/>
                </a:solidFill>
              </a:rPr>
              <a:t>2006; </a:t>
            </a:r>
            <a:r>
              <a:rPr lang="en-US" altLang="en-US" dirty="0" smtClean="0">
                <a:solidFill>
                  <a:schemeClr val="bg1"/>
                </a:solidFill>
              </a:rPr>
              <a:t>MMWR </a:t>
            </a:r>
            <a:r>
              <a:rPr lang="en-US" altLang="en-US" dirty="0">
                <a:solidFill>
                  <a:schemeClr val="bg1"/>
                </a:solidFill>
              </a:rPr>
              <a:t>1999; </a:t>
            </a:r>
            <a:r>
              <a:rPr lang="en-US" altLang="en-US" dirty="0" smtClean="0">
                <a:solidFill>
                  <a:schemeClr val="bg1"/>
                </a:solidFill>
              </a:rPr>
              <a:t>48:241</a:t>
            </a:r>
            <a:endParaRPr lang="en-US" altLang="en-US" dirty="0">
              <a:solidFill>
                <a:schemeClr val="bg1"/>
              </a:solidFill>
            </a:endParaRPr>
          </a:p>
        </p:txBody>
      </p:sp>
      <p:sp>
        <p:nvSpPr>
          <p:cNvPr id="2" name="Title 1"/>
          <p:cNvSpPr>
            <a:spLocks noGrp="1"/>
          </p:cNvSpPr>
          <p:nvPr>
            <p:ph type="title"/>
          </p:nvPr>
        </p:nvSpPr>
        <p:spPr>
          <a:xfrm>
            <a:off x="1181100" y="264140"/>
            <a:ext cx="6029325" cy="1143000"/>
          </a:xfrm>
        </p:spPr>
        <p:txBody>
          <a:bodyPr/>
          <a:lstStyle/>
          <a:p>
            <a:r>
              <a:rPr lang="en-US" dirty="0" smtClean="0"/>
              <a:t>Vaccines are good!</a:t>
            </a:r>
            <a:endParaRPr lang="en-US" dirty="0"/>
          </a:p>
        </p:txBody>
      </p:sp>
      <p:sp>
        <p:nvSpPr>
          <p:cNvPr id="3" name="Content Placeholder 2"/>
          <p:cNvSpPr>
            <a:spLocks noGrp="1"/>
          </p:cNvSpPr>
          <p:nvPr>
            <p:ph idx="1"/>
          </p:nvPr>
        </p:nvSpPr>
        <p:spPr>
          <a:xfrm>
            <a:off x="1850000" y="2258694"/>
            <a:ext cx="7562850" cy="3468688"/>
          </a:xfrm>
        </p:spPr>
        <p:txBody>
          <a:bodyPr/>
          <a:lstStyle/>
          <a:p>
            <a:endParaRPr lang="en-US" dirty="0"/>
          </a:p>
        </p:txBody>
      </p:sp>
      <p:sp>
        <p:nvSpPr>
          <p:cNvPr id="4" name="TextBox 3"/>
          <p:cNvSpPr txBox="1"/>
          <p:nvPr/>
        </p:nvSpPr>
        <p:spPr>
          <a:xfrm>
            <a:off x="7634056" y="2146378"/>
            <a:ext cx="3838807" cy="384720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t>Vaccination is the top public health achievement of the 20</a:t>
            </a:r>
            <a:r>
              <a:rPr lang="en-US" sz="2400" baseline="30000" dirty="0" smtClean="0"/>
              <a:t>th</a:t>
            </a:r>
            <a:r>
              <a:rPr lang="en-US" sz="2400" dirty="0" smtClean="0"/>
              <a:t> century</a:t>
            </a:r>
          </a:p>
          <a:p>
            <a:pPr marL="342900" indent="-342900">
              <a:spcAft>
                <a:spcPts val="600"/>
              </a:spcAft>
              <a:buFont typeface="Arial" panose="020B0604020202020204" pitchFamily="34" charset="0"/>
              <a:buChar char="•"/>
            </a:pPr>
            <a:r>
              <a:rPr lang="en-US" sz="2400" dirty="0" smtClean="0"/>
              <a:t>Most vaccines have had this magnitude of effect</a:t>
            </a:r>
          </a:p>
          <a:p>
            <a:pPr marL="342900" indent="-342900">
              <a:buFont typeface="Arial" panose="020B0604020202020204" pitchFamily="34" charset="0"/>
              <a:buChar char="•"/>
            </a:pPr>
            <a:r>
              <a:rPr lang="en-US" sz="2400" dirty="0" smtClean="0"/>
              <a:t>Vaccines protect both directly in individuals and indirectly through community protection</a:t>
            </a:r>
          </a:p>
          <a:p>
            <a:endParaRPr lang="en-US" dirty="0"/>
          </a:p>
        </p:txBody>
      </p:sp>
    </p:spTree>
    <p:extLst>
      <p:ext uri="{BB962C8B-B14F-4D97-AF65-F5344CB8AC3E}">
        <p14:creationId xmlns:p14="http://schemas.microsoft.com/office/powerpoint/2010/main" val="10821795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childhood vaccines-1994-2013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6520390"/>
              </p:ext>
            </p:extLst>
          </p:nvPr>
        </p:nvGraphicFramePr>
        <p:xfrm>
          <a:off x="1282699" y="2023110"/>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28837" y="6373296"/>
            <a:ext cx="6229350" cy="369332"/>
          </a:xfrm>
          <a:prstGeom prst="rect">
            <a:avLst/>
          </a:prstGeom>
          <a:noFill/>
        </p:spPr>
        <p:txBody>
          <a:bodyPr wrap="square" rtlCol="0">
            <a:spAutoFit/>
          </a:bodyPr>
          <a:lstStyle/>
          <a:p>
            <a:r>
              <a:rPr lang="en-US" b="1" dirty="0" err="1" smtClean="0">
                <a:solidFill>
                  <a:schemeClr val="bg1"/>
                </a:solidFill>
              </a:rPr>
              <a:t>MMWR:April</a:t>
            </a:r>
            <a:r>
              <a:rPr lang="en-US" b="1" dirty="0" smtClean="0">
                <a:solidFill>
                  <a:schemeClr val="bg1"/>
                </a:solidFill>
              </a:rPr>
              <a:t> </a:t>
            </a:r>
            <a:r>
              <a:rPr lang="en-US" b="1" dirty="0">
                <a:solidFill>
                  <a:schemeClr val="bg1"/>
                </a:solidFill>
              </a:rPr>
              <a:t>25, 2014 / 63(16);352-355</a:t>
            </a:r>
            <a:endParaRPr lang="en-US" dirty="0">
              <a:solidFill>
                <a:schemeClr val="bg1"/>
              </a:solidFill>
            </a:endParaRPr>
          </a:p>
        </p:txBody>
      </p:sp>
    </p:spTree>
    <p:extLst>
      <p:ext uri="{BB962C8B-B14F-4D97-AF65-F5344CB8AC3E}">
        <p14:creationId xmlns:p14="http://schemas.microsoft.com/office/powerpoint/2010/main" val="37025674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613" y="274638"/>
            <a:ext cx="8739187" cy="1143000"/>
          </a:xfrm>
        </p:spPr>
        <p:txBody>
          <a:bodyPr>
            <a:normAutofit/>
          </a:bodyPr>
          <a:lstStyle/>
          <a:p>
            <a:r>
              <a:rPr lang="en-US" dirty="0" smtClean="0"/>
              <a:t>But we are losing the battle…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8620044"/>
              </p:ext>
            </p:extLst>
          </p:nvPr>
        </p:nvGraphicFramePr>
        <p:xfrm>
          <a:off x="2047875" y="2324099"/>
          <a:ext cx="7791450" cy="1483360"/>
        </p:xfrm>
        <a:graphic>
          <a:graphicData uri="http://schemas.openxmlformats.org/drawingml/2006/table">
            <a:tbl>
              <a:tblPr firstRow="1" bandRow="1">
                <a:tableStyleId>{5C22544A-7EE6-4342-B048-85BDC9FD1C3A}</a:tableStyleId>
              </a:tblPr>
              <a:tblGrid>
                <a:gridCol w="1515004"/>
                <a:gridCol w="1226432"/>
                <a:gridCol w="1154289"/>
                <a:gridCol w="1298575"/>
                <a:gridCol w="1298575"/>
                <a:gridCol w="1298575"/>
              </a:tblGrid>
              <a:tr h="370840">
                <a:tc>
                  <a:txBody>
                    <a:bodyPr/>
                    <a:lstStyle/>
                    <a:p>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r>
              <a:tr h="370840">
                <a:tc>
                  <a:txBody>
                    <a:bodyPr/>
                    <a:lstStyle/>
                    <a:p>
                      <a:r>
                        <a:rPr lang="en-US" dirty="0" smtClean="0"/>
                        <a:t>DTaP 3 doses</a:t>
                      </a:r>
                      <a:endParaRPr lang="en-US" dirty="0"/>
                    </a:p>
                  </a:txBody>
                  <a:tcPr/>
                </a:tc>
                <a:tc>
                  <a:txBody>
                    <a:bodyPr/>
                    <a:lstStyle/>
                    <a:p>
                      <a:pPr algn="ctr"/>
                      <a:r>
                        <a:rPr lang="en-US" dirty="0" smtClean="0"/>
                        <a:t>96.2</a:t>
                      </a:r>
                      <a:endParaRPr lang="en-US" dirty="0"/>
                    </a:p>
                  </a:txBody>
                  <a:tcPr/>
                </a:tc>
                <a:tc>
                  <a:txBody>
                    <a:bodyPr/>
                    <a:lstStyle/>
                    <a:p>
                      <a:pPr algn="ctr"/>
                      <a:r>
                        <a:rPr lang="en-US" dirty="0" smtClean="0"/>
                        <a:t>95</a:t>
                      </a:r>
                      <a:endParaRPr lang="en-US" dirty="0"/>
                    </a:p>
                  </a:txBody>
                  <a:tcPr/>
                </a:tc>
                <a:tc>
                  <a:txBody>
                    <a:bodyPr/>
                    <a:lstStyle/>
                    <a:p>
                      <a:pPr algn="ctr"/>
                      <a:r>
                        <a:rPr lang="en-US" dirty="0" smtClean="0"/>
                        <a:t>95</a:t>
                      </a:r>
                      <a:endParaRPr lang="en-US" dirty="0"/>
                    </a:p>
                  </a:txBody>
                  <a:tcPr/>
                </a:tc>
                <a:tc>
                  <a:txBody>
                    <a:bodyPr/>
                    <a:lstStyle/>
                    <a:p>
                      <a:pPr algn="ctr"/>
                      <a:r>
                        <a:rPr lang="en-US" dirty="0" smtClean="0"/>
                        <a:t>95.5</a:t>
                      </a:r>
                      <a:endParaRPr lang="en-US" dirty="0"/>
                    </a:p>
                  </a:txBody>
                  <a:tcPr/>
                </a:tc>
                <a:tc>
                  <a:txBody>
                    <a:bodyPr/>
                    <a:lstStyle/>
                    <a:p>
                      <a:pPr algn="ctr"/>
                      <a:r>
                        <a:rPr lang="en-US" dirty="0" smtClean="0"/>
                        <a:t>94.3</a:t>
                      </a:r>
                      <a:endParaRPr lang="en-US" dirty="0"/>
                    </a:p>
                  </a:txBody>
                  <a:tcPr/>
                </a:tc>
              </a:tr>
              <a:tr h="370840">
                <a:tc>
                  <a:txBody>
                    <a:bodyPr/>
                    <a:lstStyle/>
                    <a:p>
                      <a:r>
                        <a:rPr lang="en-US" dirty="0" smtClean="0"/>
                        <a:t>MMR</a:t>
                      </a:r>
                      <a:endParaRPr lang="en-US" dirty="0"/>
                    </a:p>
                  </a:txBody>
                  <a:tcPr/>
                </a:tc>
                <a:tc>
                  <a:txBody>
                    <a:bodyPr/>
                    <a:lstStyle/>
                    <a:p>
                      <a:pPr algn="ctr"/>
                      <a:r>
                        <a:rPr lang="en-US" dirty="0" smtClean="0"/>
                        <a:t>92.1</a:t>
                      </a:r>
                      <a:endParaRPr lang="en-US" dirty="0"/>
                    </a:p>
                  </a:txBody>
                  <a:tcPr/>
                </a:tc>
                <a:tc>
                  <a:txBody>
                    <a:bodyPr/>
                    <a:lstStyle/>
                    <a:p>
                      <a:pPr algn="ctr"/>
                      <a:r>
                        <a:rPr lang="en-US" dirty="0" smtClean="0"/>
                        <a:t>90</a:t>
                      </a:r>
                      <a:endParaRPr lang="en-US" dirty="0"/>
                    </a:p>
                  </a:txBody>
                  <a:tcPr/>
                </a:tc>
                <a:tc>
                  <a:txBody>
                    <a:bodyPr/>
                    <a:lstStyle/>
                    <a:p>
                      <a:pPr algn="ctr"/>
                      <a:r>
                        <a:rPr lang="en-US" dirty="0" smtClean="0"/>
                        <a:t>91.5</a:t>
                      </a:r>
                      <a:endParaRPr lang="en-US" dirty="0"/>
                    </a:p>
                  </a:txBody>
                  <a:tcPr/>
                </a:tc>
                <a:tc>
                  <a:txBody>
                    <a:bodyPr/>
                    <a:lstStyle/>
                    <a:p>
                      <a:pPr algn="ctr"/>
                      <a:r>
                        <a:rPr lang="en-US" dirty="0" smtClean="0"/>
                        <a:t>91.6</a:t>
                      </a:r>
                      <a:endParaRPr lang="en-US" dirty="0"/>
                    </a:p>
                  </a:txBody>
                  <a:tcPr/>
                </a:tc>
                <a:tc>
                  <a:txBody>
                    <a:bodyPr/>
                    <a:lstStyle/>
                    <a:p>
                      <a:pPr algn="ctr"/>
                      <a:r>
                        <a:rPr lang="en-US" dirty="0" smtClean="0"/>
                        <a:t>90.8</a:t>
                      </a:r>
                      <a:endParaRPr lang="en-US" dirty="0"/>
                    </a:p>
                  </a:txBody>
                  <a:tcPr/>
                </a:tc>
              </a:tr>
              <a:tr h="370840">
                <a:tc>
                  <a:txBody>
                    <a:bodyPr/>
                    <a:lstStyle/>
                    <a:p>
                      <a:r>
                        <a:rPr lang="en-US" dirty="0" smtClean="0"/>
                        <a:t>Hep B</a:t>
                      </a:r>
                      <a:endParaRPr lang="en-US" dirty="0"/>
                    </a:p>
                  </a:txBody>
                  <a:tcPr/>
                </a:tc>
                <a:tc>
                  <a:txBody>
                    <a:bodyPr/>
                    <a:lstStyle/>
                    <a:p>
                      <a:pPr algn="ctr"/>
                      <a:r>
                        <a:rPr lang="en-US" dirty="0" smtClean="0"/>
                        <a:t>93.5</a:t>
                      </a:r>
                      <a:endParaRPr lang="en-US" dirty="0"/>
                    </a:p>
                  </a:txBody>
                  <a:tcPr/>
                </a:tc>
                <a:tc>
                  <a:txBody>
                    <a:bodyPr/>
                    <a:lstStyle/>
                    <a:p>
                      <a:pPr algn="ctr"/>
                      <a:r>
                        <a:rPr lang="en-US" dirty="0" smtClean="0"/>
                        <a:t>92.4</a:t>
                      </a:r>
                      <a:endParaRPr lang="en-US" dirty="0"/>
                    </a:p>
                  </a:txBody>
                  <a:tcPr/>
                </a:tc>
                <a:tc>
                  <a:txBody>
                    <a:bodyPr/>
                    <a:lstStyle/>
                    <a:p>
                      <a:pPr algn="ctr"/>
                      <a:r>
                        <a:rPr lang="en-US" dirty="0" smtClean="0"/>
                        <a:t>91.8</a:t>
                      </a:r>
                      <a:endParaRPr lang="en-US" dirty="0"/>
                    </a:p>
                  </a:txBody>
                  <a:tcPr/>
                </a:tc>
                <a:tc>
                  <a:txBody>
                    <a:bodyPr/>
                    <a:lstStyle/>
                    <a:p>
                      <a:pPr algn="ctr"/>
                      <a:r>
                        <a:rPr lang="en-US" dirty="0" smtClean="0"/>
                        <a:t>91.1</a:t>
                      </a:r>
                      <a:endParaRPr lang="en-US" dirty="0"/>
                    </a:p>
                  </a:txBody>
                  <a:tcPr/>
                </a:tc>
                <a:tc>
                  <a:txBody>
                    <a:bodyPr/>
                    <a:lstStyle/>
                    <a:p>
                      <a:pPr algn="ctr"/>
                      <a:r>
                        <a:rPr lang="en-US" dirty="0" smtClean="0"/>
                        <a:t>89.7</a:t>
                      </a:r>
                      <a:endParaRPr lang="en-US" dirty="0"/>
                    </a:p>
                  </a:txBody>
                  <a:tcPr/>
                </a:tc>
              </a:tr>
            </a:tbl>
          </a:graphicData>
        </a:graphic>
      </p:graphicFrame>
      <p:sp>
        <p:nvSpPr>
          <p:cNvPr id="5" name="TextBox 4"/>
          <p:cNvSpPr txBox="1"/>
          <p:nvPr/>
        </p:nvSpPr>
        <p:spPr>
          <a:xfrm>
            <a:off x="2776538" y="6457890"/>
            <a:ext cx="5553074" cy="400110"/>
          </a:xfrm>
          <a:prstGeom prst="rect">
            <a:avLst/>
          </a:prstGeom>
          <a:noFill/>
        </p:spPr>
        <p:txBody>
          <a:bodyPr wrap="square" rtlCol="0">
            <a:spAutoFit/>
          </a:bodyPr>
          <a:lstStyle/>
          <a:p>
            <a:r>
              <a:rPr lang="en-US" sz="2000" dirty="0">
                <a:solidFill>
                  <a:schemeClr val="bg1"/>
                </a:solidFill>
              </a:rPr>
              <a:t>MMWR/</a:t>
            </a:r>
            <a:r>
              <a:rPr lang="en-US" sz="2000" b="1" dirty="0">
                <a:solidFill>
                  <a:schemeClr val="bg1"/>
                </a:solidFill>
              </a:rPr>
              <a:t>September 13, 2013 / 62(36);733-740</a:t>
            </a:r>
            <a:endParaRPr lang="en-US" sz="2000" dirty="0">
              <a:solidFill>
                <a:schemeClr val="bg1"/>
              </a:solidFill>
            </a:endParaRPr>
          </a:p>
        </p:txBody>
      </p:sp>
    </p:spTree>
    <p:extLst>
      <p:ext uri="{BB962C8B-B14F-4D97-AF65-F5344CB8AC3E}">
        <p14:creationId xmlns:p14="http://schemas.microsoft.com/office/powerpoint/2010/main" val="33802124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836" y="747161"/>
            <a:ext cx="1996039" cy="19960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815" y="959856"/>
            <a:ext cx="3769554" cy="15706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8292" y="2924175"/>
            <a:ext cx="2514600" cy="33528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233" y="3177159"/>
            <a:ext cx="3048000" cy="2846832"/>
          </a:xfrm>
          <a:prstGeom prst="rect">
            <a:avLst/>
          </a:prstGeom>
        </p:spPr>
      </p:pic>
    </p:spTree>
    <p:extLst>
      <p:ext uri="{BB962C8B-B14F-4D97-AF65-F5344CB8AC3E}">
        <p14:creationId xmlns:p14="http://schemas.microsoft.com/office/powerpoint/2010/main" val="40919977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rrowheads="1"/>
          </p:cNvSpPr>
          <p:nvPr>
            <p:ph type="title" idx="4294967295"/>
          </p:nvPr>
        </p:nvSpPr>
        <p:spPr>
          <a:xfrm>
            <a:off x="838200" y="-198437"/>
            <a:ext cx="10058400" cy="1449387"/>
          </a:xfrm>
        </p:spPr>
        <p:txBody>
          <a:bodyPr>
            <a:normAutofit/>
          </a:bodyPr>
          <a:lstStyle/>
          <a:p>
            <a:pPr algn="ctr" eaLnBrk="1" hangingPunct="1">
              <a:defRPr/>
            </a:pPr>
            <a:r>
              <a:rPr lang="en-US" dirty="0" smtClean="0"/>
              <a:t>Know Your Source</a:t>
            </a:r>
          </a:p>
        </p:txBody>
      </p:sp>
      <p:pic>
        <p:nvPicPr>
          <p:cNvPr id="23555" name="Picture 3" descr="idog"/>
          <p:cNvPicPr>
            <a:picLocks noChangeAspect="1" noChangeArrowheads="1"/>
          </p:cNvPicPr>
          <p:nvPr/>
        </p:nvPicPr>
        <p:blipFill>
          <a:blip r:embed="rId2" cstate="print"/>
          <a:srcRect/>
          <a:stretch>
            <a:fillRect/>
          </a:stretch>
        </p:blipFill>
        <p:spPr bwMode="auto">
          <a:xfrm>
            <a:off x="4038601" y="1676401"/>
            <a:ext cx="3914775" cy="4371975"/>
          </a:xfrm>
          <a:prstGeom prst="rect">
            <a:avLst/>
          </a:prstGeom>
          <a:noFill/>
          <a:ln w="9525">
            <a:noFill/>
            <a:miter lim="800000"/>
            <a:headEnd/>
            <a:tailEnd/>
          </a:ln>
        </p:spPr>
      </p:pic>
    </p:spTree>
    <p:extLst>
      <p:ext uri="{BB962C8B-B14F-4D97-AF65-F5344CB8AC3E}">
        <p14:creationId xmlns:p14="http://schemas.microsoft.com/office/powerpoint/2010/main" val="10202898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Temporal relationships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2347" y="1971883"/>
            <a:ext cx="5268799" cy="3729599"/>
          </a:xfrm>
        </p:spPr>
      </p:pic>
      <p:sp>
        <p:nvSpPr>
          <p:cNvPr id="2" name="Slide Number Placeholder 1"/>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28615299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8" descr="1_12-datAA026042vsd1"/>
          <p:cNvPicPr>
            <a:picLocks noChangeAspect="1" noChangeArrowheads="1"/>
          </p:cNvPicPr>
          <p:nvPr/>
        </p:nvPicPr>
        <p:blipFill>
          <a:blip r:embed="rId2" cstate="print"/>
          <a:srcRect/>
          <a:stretch>
            <a:fillRect/>
          </a:stretch>
        </p:blipFill>
        <p:spPr bwMode="auto">
          <a:xfrm>
            <a:off x="7772174" y="2162175"/>
            <a:ext cx="2449512" cy="3027362"/>
          </a:xfrm>
          <a:prstGeom prst="rect">
            <a:avLst/>
          </a:prstGeom>
          <a:noFill/>
          <a:ln w="9525">
            <a:noFill/>
            <a:miter lim="800000"/>
            <a:headEnd/>
            <a:tailEnd/>
          </a:ln>
        </p:spPr>
      </p:pic>
      <p:pic>
        <p:nvPicPr>
          <p:cNvPr id="187401" name="Picture 9" descr="1_12-datAA026042vsd2"/>
          <p:cNvPicPr>
            <a:picLocks noChangeAspect="1" noChangeArrowheads="1"/>
          </p:cNvPicPr>
          <p:nvPr/>
        </p:nvPicPr>
        <p:blipFill>
          <a:blip r:embed="rId3" cstate="print"/>
          <a:srcRect/>
          <a:stretch>
            <a:fillRect/>
          </a:stretch>
        </p:blipFill>
        <p:spPr bwMode="auto">
          <a:xfrm>
            <a:off x="7772174" y="2162175"/>
            <a:ext cx="2449512" cy="3027362"/>
          </a:xfrm>
          <a:prstGeom prst="rect">
            <a:avLst/>
          </a:prstGeom>
          <a:noFill/>
          <a:ln w="9525">
            <a:noFill/>
            <a:miter lim="800000"/>
            <a:headEnd/>
            <a:tailEnd/>
          </a:ln>
        </p:spPr>
      </p:pic>
      <p:sp>
        <p:nvSpPr>
          <p:cNvPr id="48132" name="Rectangle 6"/>
          <p:cNvSpPr>
            <a:spLocks noGrp="1" noChangeArrowheads="1"/>
          </p:cNvSpPr>
          <p:nvPr>
            <p:ph type="title"/>
          </p:nvPr>
        </p:nvSpPr>
        <p:spPr>
          <a:xfrm>
            <a:off x="1191986" y="676275"/>
            <a:ext cx="8229600" cy="858754"/>
          </a:xfrm>
        </p:spPr>
        <p:txBody>
          <a:bodyPr/>
          <a:lstStyle/>
          <a:p>
            <a:pPr eaLnBrk="1" hangingPunct="1"/>
            <a:r>
              <a:rPr lang="en-US" dirty="0" smtClean="0">
                <a:solidFill>
                  <a:schemeClr val="tx2">
                    <a:lumMod val="75000"/>
                  </a:schemeClr>
                </a:solidFill>
              </a:rPr>
              <a:t>Vaccine Safety </a:t>
            </a:r>
            <a:r>
              <a:rPr lang="en-US" dirty="0" err="1" smtClean="0">
                <a:solidFill>
                  <a:schemeClr val="tx2">
                    <a:lumMod val="75000"/>
                  </a:schemeClr>
                </a:solidFill>
              </a:rPr>
              <a:t>Datalink</a:t>
            </a:r>
            <a:r>
              <a:rPr lang="en-US" dirty="0" smtClean="0">
                <a:solidFill>
                  <a:schemeClr val="tx2">
                    <a:lumMod val="75000"/>
                  </a:schemeClr>
                </a:solidFill>
              </a:rPr>
              <a:t> (VSD)</a:t>
            </a:r>
          </a:p>
        </p:txBody>
      </p:sp>
      <p:sp>
        <p:nvSpPr>
          <p:cNvPr id="187399" name="Rectangle 7"/>
          <p:cNvSpPr>
            <a:spLocks noGrp="1" noChangeArrowheads="1"/>
          </p:cNvSpPr>
          <p:nvPr>
            <p:ph idx="4294967295"/>
          </p:nvPr>
        </p:nvSpPr>
        <p:spPr>
          <a:xfrm>
            <a:off x="1357993" y="1999456"/>
            <a:ext cx="5638800" cy="4038893"/>
          </a:xfrm>
          <a:prstGeom prst="rect">
            <a:avLst/>
          </a:prstGeom>
        </p:spPr>
        <p:txBody>
          <a:bodyPr>
            <a:noAutofit/>
          </a:bodyPr>
          <a:lstStyle/>
          <a:p>
            <a:pPr eaLnBrk="1" hangingPunct="1">
              <a:lnSpc>
                <a:spcPct val="100000"/>
              </a:lnSpc>
              <a:spcBef>
                <a:spcPct val="100000"/>
              </a:spcBef>
              <a:buNone/>
            </a:pPr>
            <a:r>
              <a:rPr lang="en-US" sz="1800" dirty="0"/>
              <a:t>In 1990, the CDC started its Vaccine Safety </a:t>
            </a:r>
            <a:r>
              <a:rPr lang="en-US" sz="1800" dirty="0" err="1"/>
              <a:t>Datalink</a:t>
            </a:r>
            <a:r>
              <a:rPr lang="en-US" sz="1800" dirty="0"/>
              <a:t> project—VSD for short.</a:t>
            </a:r>
          </a:p>
          <a:p>
            <a:pPr eaLnBrk="1" hangingPunct="1">
              <a:lnSpc>
                <a:spcPct val="100000"/>
              </a:lnSpc>
              <a:spcBef>
                <a:spcPct val="100000"/>
              </a:spcBef>
              <a:buNone/>
            </a:pPr>
            <a:r>
              <a:rPr lang="en-US" sz="1800" dirty="0"/>
              <a:t>Eight large health maintenance organizations (HMOs) joined with the CDC to help keep an eye on vaccine safety.</a:t>
            </a:r>
          </a:p>
          <a:p>
            <a:pPr eaLnBrk="1" hangingPunct="1">
              <a:lnSpc>
                <a:spcPct val="100000"/>
              </a:lnSpc>
              <a:spcBef>
                <a:spcPct val="100000"/>
              </a:spcBef>
              <a:buNone/>
            </a:pPr>
            <a:r>
              <a:rPr lang="en-US" sz="1800" dirty="0"/>
              <a:t>Since its beginning in 1990, VSD has collected safety statistics on more than 7 million people who have received vaccines. These statistics are a powerful tool for assuring safety</a:t>
            </a:r>
            <a:r>
              <a:rPr lang="en-US" dirty="0" smtClean="0"/>
              <a:t>.</a:t>
            </a:r>
          </a:p>
        </p:txBody>
      </p:sp>
    </p:spTree>
    <p:extLst>
      <p:ext uri="{BB962C8B-B14F-4D97-AF65-F5344CB8AC3E}">
        <p14:creationId xmlns:p14="http://schemas.microsoft.com/office/powerpoint/2010/main" val="31643711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187401"/>
                                        </p:tgtEl>
                                        <p:attrNameLst>
                                          <p:attrName>style.visibility</p:attrName>
                                        </p:attrNameLst>
                                      </p:cBhvr>
                                      <p:to>
                                        <p:strVal val="visible"/>
                                      </p:to>
                                    </p:set>
                                    <p:animEffect transition="in" filter="dissolve">
                                      <p:cBhvr>
                                        <p:cTn id="7" dur="500"/>
                                        <p:tgtEl>
                                          <p:spTgt spid="187401"/>
                                        </p:tgtEl>
                                      </p:cBhvr>
                                    </p:animEffect>
                                  </p:childTnLst>
                                </p:cTn>
                              </p:par>
                            </p:childTnLst>
                          </p:cTn>
                        </p:par>
                        <p:par>
                          <p:cTn id="8" fill="hold" nodeType="afterGroup">
                            <p:stCondLst>
                              <p:cond delay="1000"/>
                            </p:stCondLst>
                            <p:childTnLst>
                              <p:par>
                                <p:cTn id="9" presetID="9" presetClass="entr" presetSubtype="0" fill="hold" grpId="0" nodeType="afterEffect">
                                  <p:stCondLst>
                                    <p:cond delay="4000"/>
                                  </p:stCondLst>
                                  <p:childTnLst>
                                    <p:set>
                                      <p:cBhvr>
                                        <p:cTn id="10" dur="1" fill="hold">
                                          <p:stCondLst>
                                            <p:cond delay="0"/>
                                          </p:stCondLst>
                                        </p:cTn>
                                        <p:tgtEl>
                                          <p:spTgt spid="187399">
                                            <p:txEl>
                                              <p:pRg st="0" end="0"/>
                                            </p:txEl>
                                          </p:spTgt>
                                        </p:tgtEl>
                                        <p:attrNameLst>
                                          <p:attrName>style.visibility</p:attrName>
                                        </p:attrNameLst>
                                      </p:cBhvr>
                                      <p:to>
                                        <p:strVal val="visible"/>
                                      </p:to>
                                    </p:set>
                                    <p:animEffect transition="in" filter="dissolve">
                                      <p:cBhvr>
                                        <p:cTn id="11" dur="500"/>
                                        <p:tgtEl>
                                          <p:spTgt spid="187399">
                                            <p:txEl>
                                              <p:pRg st="0" end="0"/>
                                            </p:txEl>
                                          </p:spTgt>
                                        </p:tgtEl>
                                      </p:cBhvr>
                                    </p:animEffect>
                                  </p:childTnLst>
                                </p:cTn>
                              </p:par>
                            </p:childTnLst>
                          </p:cTn>
                        </p:par>
                        <p:par>
                          <p:cTn id="12" fill="hold">
                            <p:stCondLst>
                              <p:cond delay="5500"/>
                            </p:stCondLst>
                            <p:childTnLst>
                              <p:par>
                                <p:cTn id="13" presetID="9" presetClass="entr" presetSubtype="0" fill="hold" grpId="0" nodeType="afterEffect">
                                  <p:stCondLst>
                                    <p:cond delay="4000"/>
                                  </p:stCondLst>
                                  <p:childTnLst>
                                    <p:set>
                                      <p:cBhvr>
                                        <p:cTn id="14" dur="1" fill="hold">
                                          <p:stCondLst>
                                            <p:cond delay="0"/>
                                          </p:stCondLst>
                                        </p:cTn>
                                        <p:tgtEl>
                                          <p:spTgt spid="187399">
                                            <p:txEl>
                                              <p:pRg st="1" end="1"/>
                                            </p:txEl>
                                          </p:spTgt>
                                        </p:tgtEl>
                                        <p:attrNameLst>
                                          <p:attrName>style.visibility</p:attrName>
                                        </p:attrNameLst>
                                      </p:cBhvr>
                                      <p:to>
                                        <p:strVal val="visible"/>
                                      </p:to>
                                    </p:set>
                                    <p:animEffect transition="in" filter="dissolve">
                                      <p:cBhvr>
                                        <p:cTn id="15" dur="500"/>
                                        <p:tgtEl>
                                          <p:spTgt spid="187399">
                                            <p:txEl>
                                              <p:pRg st="1" end="1"/>
                                            </p:txEl>
                                          </p:spTgt>
                                        </p:tgtEl>
                                      </p:cBhvr>
                                    </p:animEffect>
                                  </p:childTnLst>
                                </p:cTn>
                              </p:par>
                            </p:childTnLst>
                          </p:cTn>
                        </p:par>
                        <p:par>
                          <p:cTn id="16" fill="hold" nodeType="afterGroup">
                            <p:stCondLst>
                              <p:cond delay="10000"/>
                            </p:stCondLst>
                            <p:childTnLst>
                              <p:par>
                                <p:cTn id="17" presetID="9" presetClass="entr" presetSubtype="0" fill="hold" grpId="0" nodeType="afterEffect">
                                  <p:stCondLst>
                                    <p:cond delay="4000"/>
                                  </p:stCondLst>
                                  <p:childTnLst>
                                    <p:set>
                                      <p:cBhvr>
                                        <p:cTn id="18" dur="1" fill="hold">
                                          <p:stCondLst>
                                            <p:cond delay="0"/>
                                          </p:stCondLst>
                                        </p:cTn>
                                        <p:tgtEl>
                                          <p:spTgt spid="187399">
                                            <p:txEl>
                                              <p:pRg st="2" end="2"/>
                                            </p:txEl>
                                          </p:spTgt>
                                        </p:tgtEl>
                                        <p:attrNameLst>
                                          <p:attrName>style.visibility</p:attrName>
                                        </p:attrNameLst>
                                      </p:cBhvr>
                                      <p:to>
                                        <p:strVal val="visible"/>
                                      </p:to>
                                    </p:set>
                                    <p:animEffect transition="in" filter="dissolve">
                                      <p:cBhvr>
                                        <p:cTn id="19" dur="500"/>
                                        <p:tgtEl>
                                          <p:spTgt spid="1873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build="p" autoUpdateAnimBg="0" advAuto="400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TotalTime>
  <Words>899</Words>
  <Application>Microsoft Macintosh PowerPoint</Application>
  <PresentationFormat>Custom</PresentationFormat>
  <Paragraphs>156</Paragraphs>
  <Slides>21</Slides>
  <Notes>1</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Retrospect</vt:lpstr>
      <vt:lpstr>PowerPoint Presentation</vt:lpstr>
      <vt:lpstr>The Importance of Education Related to Immunizations</vt:lpstr>
      <vt:lpstr>Vaccines are good!</vt:lpstr>
      <vt:lpstr>Impact of childhood vaccines-1994-2013</vt:lpstr>
      <vt:lpstr>But we are losing the battle…</vt:lpstr>
      <vt:lpstr>PowerPoint Presentation</vt:lpstr>
      <vt:lpstr>Know Your Source</vt:lpstr>
      <vt:lpstr>Temporal relationships</vt:lpstr>
      <vt:lpstr>Vaccine Safety Datalink (VSD)</vt:lpstr>
      <vt:lpstr>Why are some parents not immunizing their children?</vt:lpstr>
      <vt:lpstr>Personal Belief Exemptions (PBE) -California Kindergarten Entrance Assessment 2001-2014</vt:lpstr>
      <vt:lpstr>Community Protection</vt:lpstr>
      <vt:lpstr>Community Protection</vt:lpstr>
      <vt:lpstr>Herd immunity depends on what herd you are in!</vt:lpstr>
      <vt:lpstr>Some challenges in communicating about vaccines</vt:lpstr>
      <vt:lpstr>You do not want pertussis!</vt:lpstr>
      <vt:lpstr>Measles!</vt:lpstr>
      <vt:lpstr>Issues emphasized during the 2015 Disneyland measles outbreak</vt:lpstr>
      <vt:lpstr>Recent California Immunization Legislation</vt:lpstr>
      <vt:lpstr>Summary</vt:lpstr>
      <vt:lpstr>Accurate Immunization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Sawyer</dc:creator>
  <cp:lastModifiedBy>Heather Peterson</cp:lastModifiedBy>
  <cp:revision>24</cp:revision>
  <dcterms:created xsi:type="dcterms:W3CDTF">2015-05-31T15:47:56Z</dcterms:created>
  <dcterms:modified xsi:type="dcterms:W3CDTF">2015-10-13T00:56:46Z</dcterms:modified>
</cp:coreProperties>
</file>